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0"/>
  </p:notesMasterIdLst>
  <p:sldIdLst>
    <p:sldId id="271" r:id="rId5"/>
    <p:sldId id="287" r:id="rId6"/>
    <p:sldId id="288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2" r:id="rId28"/>
    <p:sldId id="313" r:id="rId29"/>
    <p:sldId id="314" r:id="rId30"/>
    <p:sldId id="311" r:id="rId31"/>
    <p:sldId id="315" r:id="rId32"/>
    <p:sldId id="316" r:id="rId33"/>
    <p:sldId id="317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67" r:id="rId44"/>
    <p:sldId id="281" r:id="rId45"/>
    <p:sldId id="282" r:id="rId46"/>
    <p:sldId id="283" r:id="rId47"/>
    <p:sldId id="284" r:id="rId48"/>
    <p:sldId id="285" r:id="rId49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>
      <p:ext uri="{19B8F6BF-5375-455C-9EA6-DF929625EA0E}">
        <p15:presenceInfo xmlns:p15="http://schemas.microsoft.com/office/powerpoint/2012/main" userId="S::ykutkov@hse.ru::45dbd1ed-eea1-4925-9fa4-5001421b49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C63"/>
    <a:srgbClr val="96628C"/>
    <a:srgbClr val="11A0D7"/>
    <a:srgbClr val="E61F3D"/>
    <a:srgbClr val="CD5A5A"/>
    <a:srgbClr val="FFD746"/>
    <a:srgbClr val="0E2D69"/>
    <a:srgbClr val="D9D9D9"/>
    <a:srgbClr val="EB681F"/>
    <a:srgbClr val="234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/>
    <p:restoredTop sz="87449" autoAdjust="0"/>
  </p:normalViewPr>
  <p:slideViewPr>
    <p:cSldViewPr snapToGrid="0" snapToObjects="1">
      <p:cViewPr varScale="1">
        <p:scale>
          <a:sx n="89" d="100"/>
          <a:sy n="89" d="100"/>
        </p:scale>
        <p:origin x="120" y="636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862" b="0" i="0" u="none" strike="noStrike" baseline="0" dirty="0" smtClean="0"/>
              <a:t>Размеры рынков по странам, год к году</a:t>
            </a:r>
            <a:endParaRPr lang="en-US" sz="1862" b="0" i="0" u="none" strike="noStrike" baseline="0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102D69"/>
                </a:solidFill>
                <a:latin typeface="HSE Sans" panose="02000000000000000000" pitchFamily="2" charset="0"/>
              </a:defRPr>
            </a:pPr>
            <a:endParaRPr lang="ru-RU" sz="1600" dirty="0">
              <a:effectLst/>
            </a:endParaRPr>
          </a:p>
        </c:rich>
      </c:tx>
      <c:layout>
        <c:manualLayout>
          <c:xMode val="edge"/>
          <c:yMode val="edge"/>
          <c:x val="0.13063871409555111"/>
          <c:y val="7.89733546803216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10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376246841772368"/>
          <c:y val="0.10958869184472636"/>
          <c:w val="0.79262705246283227"/>
          <c:h val="0.735136634267554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США Вендинг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2022</c:v>
                </c:pt>
                <c:pt idx="1">
                  <c:v>2021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1.8</c:v>
                </c:pt>
                <c:pt idx="1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9D-4711-8E79-80C159EAB7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Росиия Вендинг</c:v>
                </c:pt>
              </c:strCache>
            </c:strRef>
          </c:tx>
          <c:spPr>
            <a:solidFill>
              <a:srgbClr val="1656A6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2022</c:v>
                </c:pt>
                <c:pt idx="1">
                  <c:v>2021</c:v>
                </c:pt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1.3333333333333333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9D-4711-8E79-80C159EAB7E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США Шеринг</c:v>
                </c:pt>
              </c:strCache>
            </c:strRef>
          </c:tx>
          <c:spPr>
            <a:solidFill>
              <a:srgbClr val="102D69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2022</c:v>
                </c:pt>
                <c:pt idx="1">
                  <c:v>2021</c:v>
                </c:pt>
              </c:numCache>
            </c:numRef>
          </c:cat>
          <c:val>
            <c:numRef>
              <c:f>Sheet1!$D$2:$D$3</c:f>
              <c:numCache>
                <c:formatCode>General</c:formatCode>
                <c:ptCount val="2"/>
                <c:pt idx="0">
                  <c:v>2.1714285714285713</c:v>
                </c:pt>
                <c:pt idx="1">
                  <c:v>1.6142857142857143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9D-4711-8E79-80C159EAB7E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Россия Шеринг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2022</c:v>
                </c:pt>
                <c:pt idx="1">
                  <c:v>2021</c:v>
                </c:pt>
              </c:numCache>
            </c:numRef>
          </c:cat>
          <c:val>
            <c:numRef>
              <c:f>Sheet1!$E$2:$E$3</c:f>
              <c:numCache>
                <c:formatCode>General</c:formatCode>
                <c:ptCount val="2"/>
                <c:pt idx="0">
                  <c:v>2.66</c:v>
                </c:pt>
                <c:pt idx="1">
                  <c:v>1.6199999999999999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49D-4711-8E79-80C159EAB7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55724448"/>
        <c:axId val="955630256"/>
      </c:barChart>
      <c:catAx>
        <c:axId val="955724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955630256"/>
        <c:crosses val="autoZero"/>
        <c:auto val="1"/>
        <c:lblAlgn val="ctr"/>
        <c:lblOffset val="100"/>
        <c:noMultiLvlLbl val="0"/>
      </c:catAx>
      <c:valAx>
        <c:axId val="95563025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55724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600" dirty="0" smtClean="0">
                <a:solidFill>
                  <a:srgbClr val="0E2D69"/>
                </a:solidFill>
              </a:rPr>
              <a:t>Остаток</a:t>
            </a:r>
            <a:r>
              <a:rPr lang="ru-RU" sz="1600" baseline="0" dirty="0" smtClean="0">
                <a:solidFill>
                  <a:srgbClr val="0E2D69"/>
                </a:solidFill>
              </a:rPr>
              <a:t> на счету компании к концу финансового года</a:t>
            </a:r>
            <a:endParaRPr lang="en-GB" sz="1600" dirty="0">
              <a:solidFill>
                <a:srgbClr val="0E2D69"/>
              </a:solidFill>
            </a:endParaRPr>
          </a:p>
        </c:rich>
      </c:tx>
      <c:layout>
        <c:manualLayout>
          <c:xMode val="edge"/>
          <c:yMode val="edge"/>
          <c:x val="9.7466984111306623E-2"/>
          <c:y val="2.14281345501251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229494450594406"/>
          <c:y val="0.10989279605519854"/>
          <c:w val="0.84516505748506221"/>
          <c:h val="0.6707773815072668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Дополнительные инвестиции 20 млн</c:v>
                </c:pt>
              </c:strCache>
            </c:strRef>
          </c:tx>
          <c:spPr>
            <a:ln w="28575" cap="rnd">
              <a:solidFill>
                <a:srgbClr val="CD5A5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D5A5A"/>
              </a:solidFill>
              <a:ln w="9525">
                <a:noFill/>
              </a:ln>
              <a:effectLst/>
            </c:spPr>
          </c:marker>
          <c:dLbls>
            <c:dLbl>
              <c:idx val="4"/>
              <c:layout>
                <c:manualLayout>
                  <c:x val="-0.2294981615461181"/>
                  <c:y val="2.14281345501251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0-F3DB-4235-A802-FC464D837416}"/>
                </c:ext>
              </c:extLst>
            </c:dLbl>
            <c:dLbl>
              <c:idx val="5"/>
              <c:layout>
                <c:manualLayout>
                  <c:x val="-0.18441816552813053"/>
                  <c:y val="6.9641437287906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F-F3DB-4235-A802-FC464D8374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Начальные вложения</c:v>
                </c:pt>
                <c:pt idx="1">
                  <c:v>Первый год</c:v>
                </c:pt>
                <c:pt idx="2">
                  <c:v>Второй год</c:v>
                </c:pt>
                <c:pt idx="3">
                  <c:v>Третий год</c:v>
                </c:pt>
                <c:pt idx="4">
                  <c:v>Четвертый год</c:v>
                </c:pt>
                <c:pt idx="5">
                  <c:v>Пятый год</c:v>
                </c:pt>
              </c:strCache>
            </c:strRef>
          </c:cat>
          <c:val>
            <c:numRef>
              <c:f>Sheet1!$B$2:$B$7</c:f>
              <c:numCache>
                <c:formatCode>###\ ###\ ##0\ "₽"</c:formatCode>
                <c:ptCount val="6"/>
                <c:pt idx="3">
                  <c:v>8921525</c:v>
                </c:pt>
                <c:pt idx="4">
                  <c:v>28222965</c:v>
                </c:pt>
                <c:pt idx="5">
                  <c:v>63687072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AF-B047-A821-8AF749D3CE2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Без дополнительных инвестиций</c:v>
                </c:pt>
              </c:strCache>
            </c:strRef>
          </c:tx>
          <c:spPr>
            <a:ln w="28575" cap="rnd">
              <a:solidFill>
                <a:srgbClr val="FFD74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4"/>
              <c:layout>
                <c:manualLayout>
                  <c:x val="3.073636092135509E-2"/>
                  <c:y val="4.01777522814847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E-F3DB-4235-A802-FC464D837416}"/>
                </c:ext>
              </c:extLst>
            </c:dLbl>
            <c:dLbl>
              <c:idx val="5"/>
              <c:layout>
                <c:manualLayout>
                  <c:x val="-0.20285998208094361"/>
                  <c:y val="5.35703363753129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D-F3DB-4235-A802-FC464D8374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Начальные вложения</c:v>
                </c:pt>
                <c:pt idx="1">
                  <c:v>Первый год</c:v>
                </c:pt>
                <c:pt idx="2">
                  <c:v>Второй год</c:v>
                </c:pt>
                <c:pt idx="3">
                  <c:v>Третий год</c:v>
                </c:pt>
                <c:pt idx="4">
                  <c:v>Четвертый год</c:v>
                </c:pt>
                <c:pt idx="5">
                  <c:v>Пятый год</c:v>
                </c:pt>
              </c:strCache>
            </c:strRef>
          </c:cat>
          <c:val>
            <c:numRef>
              <c:f>Sheet1!$C$2:$C$7</c:f>
              <c:numCache>
                <c:formatCode>###\ ###\ ##0\ "₽"</c:formatCode>
                <c:ptCount val="6"/>
                <c:pt idx="0">
                  <c:v>1000000</c:v>
                </c:pt>
                <c:pt idx="1">
                  <c:v>3024190</c:v>
                </c:pt>
                <c:pt idx="2">
                  <c:v>5464197</c:v>
                </c:pt>
                <c:pt idx="3">
                  <c:v>8921525</c:v>
                </c:pt>
                <c:pt idx="4">
                  <c:v>27692333</c:v>
                </c:pt>
                <c:pt idx="5">
                  <c:v>52233940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3DB-4235-A802-FC464D8374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Покупка автоматов на старте</c:v>
                </c:pt>
              </c:strCache>
            </c:strRef>
          </c:tx>
          <c:spPr>
            <a:ln w="28575" cap="rnd">
              <a:solidFill>
                <a:srgbClr val="E61F3D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7.7865447667432891E-2"/>
                  <c:y val="-9.37480886567977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1-F3DB-4235-A802-FC464D837416}"/>
                </c:ext>
              </c:extLst>
            </c:dLbl>
            <c:dLbl>
              <c:idx val="1"/>
              <c:layout>
                <c:manualLayout>
                  <c:x val="-3.6883633105626111E-2"/>
                  <c:y val="-5.89273700128442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2-F3DB-4235-A802-FC464D837416}"/>
                </c:ext>
              </c:extLst>
            </c:dLbl>
            <c:dLbl>
              <c:idx val="2"/>
              <c:layout>
                <c:manualLayout>
                  <c:x val="0"/>
                  <c:y val="-6.42844036503755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3-F3DB-4235-A802-FC464D8374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Начальные вложения</c:v>
                </c:pt>
                <c:pt idx="1">
                  <c:v>Первый год</c:v>
                </c:pt>
                <c:pt idx="2">
                  <c:v>Второй год</c:v>
                </c:pt>
                <c:pt idx="3">
                  <c:v>Третий год</c:v>
                </c:pt>
                <c:pt idx="4">
                  <c:v>Четвертый год</c:v>
                </c:pt>
                <c:pt idx="5">
                  <c:v>Пятый год</c:v>
                </c:pt>
              </c:strCache>
            </c:strRef>
          </c:cat>
          <c:val>
            <c:numRef>
              <c:f>Sheet1!$D$2:$D$7</c:f>
              <c:numCache>
                <c:formatCode>###\ ###\ ##0\ "₽"</c:formatCode>
                <c:ptCount val="6"/>
                <c:pt idx="0">
                  <c:v>5200000</c:v>
                </c:pt>
                <c:pt idx="1">
                  <c:v>4611180</c:v>
                </c:pt>
                <c:pt idx="2">
                  <c:v>7483884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3DB-4235-A802-FC464D8374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565504"/>
        <c:axId val="1021066896"/>
      </c:lineChart>
      <c:catAx>
        <c:axId val="1374565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1021066896"/>
        <c:crosses val="autoZero"/>
        <c:auto val="1"/>
        <c:lblAlgn val="ctr"/>
        <c:lblOffset val="100"/>
        <c:noMultiLvlLbl val="0"/>
      </c:catAx>
      <c:valAx>
        <c:axId val="1021066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##\ ###\ ##0\ &quot;₽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1374565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HSE Sans" panose="02000000000000000000" pitchFamily="2" charset="0"/>
        </a:defRPr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</a:p>
        </c:rich>
      </c:tx>
      <c:layout>
        <c:manualLayout>
          <c:xMode val="edge"/>
          <c:yMode val="edge"/>
          <c:x val="0.13063871409555111"/>
          <c:y val="7.89733546803216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0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376246841772368"/>
          <c:y val="0.10958869184472636"/>
          <c:w val="0.79262705246283227"/>
          <c:h val="0.735136634267554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39-BB44-A38F-FDE984D8803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1656A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39-BB44-A38F-FDE984D8803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102D6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39-BB44-A38F-FDE984D880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55724448"/>
        <c:axId val="955630256"/>
      </c:barChart>
      <c:catAx>
        <c:axId val="955724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955630256"/>
        <c:crosses val="autoZero"/>
        <c:auto val="1"/>
        <c:lblAlgn val="ctr"/>
        <c:lblOffset val="100"/>
        <c:noMultiLvlLbl val="0"/>
      </c:catAx>
      <c:valAx>
        <c:axId val="955630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955724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</a:p>
        </c:rich>
      </c:tx>
      <c:layout>
        <c:manualLayout>
          <c:xMode val="edge"/>
          <c:yMode val="edge"/>
          <c:x val="0.13063871409555111"/>
          <c:y val="7.89733546803216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0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376246841772368"/>
          <c:y val="0.10958869184472636"/>
          <c:w val="0.79262705246283227"/>
          <c:h val="0.735136634267554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CE-9845-A0E3-DAA648CD0F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1656A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CE-9845-A0E3-DAA648CD0F8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102D6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BCE-9845-A0E3-DAA648CD0F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55724448"/>
        <c:axId val="955630256"/>
      </c:barChart>
      <c:catAx>
        <c:axId val="955724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955630256"/>
        <c:crosses val="autoZero"/>
        <c:auto val="1"/>
        <c:lblAlgn val="ctr"/>
        <c:lblOffset val="100"/>
        <c:noMultiLvlLbl val="0"/>
      </c:catAx>
      <c:valAx>
        <c:axId val="955630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955724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800" b="0" i="0" baseline="0">
                <a:effectLst/>
              </a:rPr>
              <a:t>Название графика, может быть набрано и здесь</a:t>
            </a:r>
            <a:endParaRPr lang="en-RU" sz="16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0" i="0" u="none" strike="noStrike" kern="1200" baseline="0">
              <a:solidFill>
                <a:srgbClr val="10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656A6"/>
            </a:solidFill>
          </c:spPr>
          <c:dPt>
            <c:idx val="0"/>
            <c:bubble3D val="0"/>
            <c:spPr>
              <a:solidFill>
                <a:srgbClr val="102D6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09-E04A-A1C9-FFCFDA6CEE25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09-E04A-A1C9-FFCFDA6CEE25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09-E04A-A1C9-FFCFDA6CEE25}"/>
              </c:ext>
            </c:extLst>
          </c:dPt>
          <c:dPt>
            <c:idx val="3"/>
            <c:bubble3D val="0"/>
            <c:spPr>
              <a:solidFill>
                <a:srgbClr val="1656A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609-E04A-A1C9-FFCFDA6CEE2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609-E04A-A1C9-FFCFDA6CEE2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102D69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600">
                <a:solidFill>
                  <a:srgbClr val="0E2D69"/>
                </a:solidFill>
              </a:rPr>
              <a:t>Название графика</a:t>
            </a:r>
            <a:endParaRPr lang="en-GB" sz="1600">
              <a:solidFill>
                <a:srgbClr val="0E2D69"/>
              </a:solidFill>
            </a:endParaRPr>
          </a:p>
        </c:rich>
      </c:tx>
      <c:layout>
        <c:manualLayout>
          <c:xMode val="edge"/>
          <c:yMode val="edge"/>
          <c:x val="9.7466984111306623E-2"/>
          <c:y val="2.14281345501251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CD5A5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D5A5A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AF-B047-A821-8AF749D3CE2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FFD74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D746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10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AF-B047-A821-8AF749D3CE2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E61F3D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61F3D"/>
              </a:solidFill>
              <a:ln w="63500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23</c:v>
                </c:pt>
                <c:pt idx="1">
                  <c:v>15</c:v>
                </c:pt>
                <c:pt idx="2">
                  <c:v>8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6AF-B047-A821-8AF749D3CE2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12</c:v>
                </c:pt>
              </c:strCache>
            </c:strRef>
          </c:tx>
          <c:spPr>
            <a:ln w="28575" cap="rnd">
              <a:solidFill>
                <a:srgbClr val="11A0D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1A0D7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12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6AF-B047-A821-8AF749D3CE2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23</c:v>
                </c:pt>
              </c:strCache>
            </c:strRef>
          </c:tx>
          <c:spPr>
            <a:ln w="28575" cap="rnd">
              <a:solidFill>
                <a:srgbClr val="7D4EB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96628C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2.4</c:v>
                </c:pt>
                <c:pt idx="1">
                  <c:v>2</c:v>
                </c:pt>
                <c:pt idx="2">
                  <c:v>6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6AF-B047-A821-8AF749D3CE2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34</c:v>
                </c:pt>
              </c:strCache>
            </c:strRef>
          </c:tx>
          <c:spPr>
            <a:ln w="28575" cap="rnd">
              <a:solidFill>
                <a:srgbClr val="029C6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29C63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12</c:v>
                </c:pt>
                <c:pt idx="1">
                  <c:v>9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6AF-B047-A821-8AF749D3CE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565504"/>
        <c:axId val="1021066896"/>
      </c:lineChart>
      <c:catAx>
        <c:axId val="1374565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1021066896"/>
        <c:crosses val="autoZero"/>
        <c:auto val="1"/>
        <c:lblAlgn val="ctr"/>
        <c:lblOffset val="100"/>
        <c:noMultiLvlLbl val="0"/>
      </c:catAx>
      <c:valAx>
        <c:axId val="1021066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1374565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HSE Sans" panose="02000000000000000000" pitchFamily="2" charset="0"/>
        </a:defRPr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600" b="0">
                <a:solidFill>
                  <a:srgbClr val="0E2D69"/>
                </a:solidFill>
              </a:rPr>
              <a:t>Название диаграммы</a:t>
            </a:r>
            <a:endParaRPr lang="en-US" sz="1600" b="0">
              <a:solidFill>
                <a:srgbClr val="0E2D69"/>
              </a:solidFill>
            </a:endParaRPr>
          </a:p>
        </c:rich>
      </c:tx>
      <c:layout>
        <c:manualLayout>
          <c:xMode val="edge"/>
          <c:yMode val="edge"/>
          <c:x val="0.123203125"/>
          <c:y val="3.45249494515844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baseline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E2D6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9C-1A40-9C59-B90F7073FE10}"/>
              </c:ext>
            </c:extLst>
          </c:dPt>
          <c:dPt>
            <c:idx val="1"/>
            <c:bubble3D val="0"/>
            <c:spPr>
              <a:solidFill>
                <a:srgbClr val="234A9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A9C-1A40-9C59-B90F7073FE10}"/>
              </c:ext>
            </c:extLst>
          </c:dPt>
          <c:dPt>
            <c:idx val="2"/>
            <c:bubble3D val="0"/>
            <c:spPr>
              <a:solidFill>
                <a:srgbClr val="E61F3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A9C-1A40-9C59-B90F7073FE10}"/>
              </c:ext>
            </c:extLst>
          </c:dPt>
          <c:dPt>
            <c:idx val="3"/>
            <c:bubble3D val="0"/>
            <c:spPr>
              <a:solidFill>
                <a:srgbClr val="11A0D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A9C-1A40-9C59-B90F7073FE10}"/>
              </c:ext>
            </c:extLst>
          </c:dPt>
          <c:dPt>
            <c:idx val="4"/>
            <c:bubble3D val="0"/>
            <c:spPr>
              <a:solidFill>
                <a:srgbClr val="FFD74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A9C-1A40-9C59-B90F7073FE10}"/>
              </c:ext>
            </c:extLst>
          </c:dPt>
          <c:dPt>
            <c:idx val="5"/>
            <c:bubble3D val="0"/>
            <c:spPr>
              <a:solidFill>
                <a:srgbClr val="029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A9C-1A40-9C59-B90F7073FE10}"/>
              </c:ext>
            </c:extLst>
          </c:dPt>
          <c:dPt>
            <c:idx val="6"/>
            <c:bubble3D val="0"/>
            <c:spPr>
              <a:solidFill>
                <a:srgbClr val="EB681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A9C-1A40-9C59-B90F7073FE10}"/>
              </c:ext>
            </c:extLst>
          </c:dPt>
          <c:dPt>
            <c:idx val="7"/>
            <c:bubble3D val="0"/>
            <c:spPr>
              <a:solidFill>
                <a:srgbClr val="9662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A9C-1A40-9C59-B90F7073FE1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Sheet1!$A$2:$A$9</c:f>
              <c:strCache>
                <c:ptCount val="8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1st Qtr</c:v>
                </c:pt>
                <c:pt idx="5">
                  <c:v>2nd Qtr</c:v>
                </c:pt>
                <c:pt idx="6">
                  <c:v>3rd Qtr</c:v>
                </c:pt>
                <c:pt idx="7">
                  <c:v>4th Qtr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8.1999999999999993</c:v>
                </c:pt>
                <c:pt idx="1">
                  <c:v>3.2</c:v>
                </c:pt>
                <c:pt idx="2">
                  <c:v>32</c:v>
                </c:pt>
                <c:pt idx="3">
                  <c:v>1.2</c:v>
                </c:pt>
                <c:pt idx="4">
                  <c:v>8.1999999999999993</c:v>
                </c:pt>
                <c:pt idx="5">
                  <c:v>12</c:v>
                </c:pt>
                <c:pt idx="6">
                  <c:v>1.4</c:v>
                </c:pt>
                <c:pt idx="7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A9C-1A40-9C59-B90F7073FE1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7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HSE Sans" panose="02000000000000000000" pitchFamily="2" charset="0"/>
        </a:defRPr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>
                <a:solidFill>
                  <a:srgbClr val="0E2D69"/>
                </a:solidFill>
              </a:rPr>
              <a:t>Название диаграммы</a:t>
            </a:r>
            <a:endParaRPr lang="en-US">
              <a:solidFill>
                <a:srgbClr val="0E2D69"/>
              </a:solidFill>
            </a:endParaRPr>
          </a:p>
        </c:rich>
      </c:tx>
      <c:layout>
        <c:manualLayout>
          <c:xMode val="edge"/>
          <c:yMode val="edge"/>
          <c:x val="2.4765625000000034E-2"/>
          <c:y val="3.18691841091548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pattFill prst="pct80">
              <a:fgClr>
                <a:srgbClr val="0E2D69"/>
              </a:fgClr>
              <a:bgClr>
                <a:srgbClr val="234A9B"/>
              </a:bgClr>
            </a:pattFill>
            <a:ln w="12700">
              <a:solidFill>
                <a:schemeClr val="bg1">
                  <a:lumMod val="95000"/>
                </a:schemeClr>
              </a:solidFill>
            </a:ln>
          </c:spPr>
          <c:dPt>
            <c:idx val="0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174-7A45-BB9E-D235637721AA}"/>
              </c:ext>
            </c:extLst>
          </c:dPt>
          <c:dPt>
            <c:idx val="1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174-7A45-BB9E-D235637721AA}"/>
              </c:ext>
            </c:extLst>
          </c:dPt>
          <c:dPt>
            <c:idx val="2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174-7A45-BB9E-D235637721AA}"/>
              </c:ext>
            </c:extLst>
          </c:dPt>
          <c:dPt>
            <c:idx val="3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174-7A45-BB9E-D235637721AA}"/>
              </c:ext>
            </c:extLst>
          </c:dPt>
          <c:dPt>
            <c:idx val="4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174-7A45-BB9E-D235637721AA}"/>
              </c:ext>
            </c:extLst>
          </c:dPt>
          <c:dPt>
            <c:idx val="5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174-7A45-BB9E-D235637721AA}"/>
              </c:ext>
            </c:extLst>
          </c:dPt>
          <c:dPt>
            <c:idx val="6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174-7A45-BB9E-D235637721AA}"/>
              </c:ext>
            </c:extLst>
          </c:dPt>
          <c:dPt>
            <c:idx val="7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174-7A45-BB9E-D235637721AA}"/>
              </c:ext>
            </c:extLst>
          </c:dPt>
          <c:cat>
            <c:strRef>
              <c:f>Sheet1!$A$2:$A$9</c:f>
              <c:strCache>
                <c:ptCount val="8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1st Qtr</c:v>
                </c:pt>
                <c:pt idx="5">
                  <c:v>2nd Qtr</c:v>
                </c:pt>
                <c:pt idx="6">
                  <c:v>3rd Qtr</c:v>
                </c:pt>
                <c:pt idx="7">
                  <c:v>4th Qtr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8.1999999999999993</c:v>
                </c:pt>
                <c:pt idx="1">
                  <c:v>3.2</c:v>
                </c:pt>
                <c:pt idx="2">
                  <c:v>32</c:v>
                </c:pt>
                <c:pt idx="3">
                  <c:v>1.2</c:v>
                </c:pt>
                <c:pt idx="4">
                  <c:v>8.1999999999999993</c:v>
                </c:pt>
                <c:pt idx="5">
                  <c:v>12</c:v>
                </c:pt>
                <c:pt idx="6">
                  <c:v>1.4</c:v>
                </c:pt>
                <c:pt idx="7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F174-7A45-BB9E-D235637721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2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HSE Sans" panose="02000000000000000000" pitchFamily="2" charset="0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en-RU" smtClean="0"/>
              <a:t>05/15/2024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65712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4638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24251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36398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28688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60362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73406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24560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55427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c7ee3743a9_3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c7ee3743a9_3_6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Дмитрий</a:t>
            </a:r>
            <a:endParaRPr/>
          </a:p>
        </p:txBody>
      </p:sp>
      <p:sp>
        <p:nvSpPr>
          <p:cNvPr id="386" name="Google Shape;386;g2c7ee3743a9_3_6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4446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c7ee3743a9_3_9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2c7ee3743a9_3_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6935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7ee3743a9_3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c7ee3743a9_3_5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g2c7ee3743a9_3_5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4198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c7ee3743a9_3_5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Средства, необходимые для разработки продукта, были получены от Фонда содействия инновациям в рамках конкурса “Студенческий Стартап” </a:t>
            </a:r>
            <a:endParaRPr/>
          </a:p>
        </p:txBody>
      </p:sp>
      <p:sp>
        <p:nvSpPr>
          <p:cNvPr id="447" name="Google Shape;447;g2c7ee3743a9_3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6452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40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1190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41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25392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c7ee3743a9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c7ee3743a9_0_3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2c7ee3743a9_0_3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6382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c7ee3743a9_3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c7ee3743a9_3_8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2c7ee3743a9_3_8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8156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c7ee3743a9_3_6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Дмитрий</a:t>
            </a:r>
            <a:endParaRPr/>
          </a:p>
        </p:txBody>
      </p:sp>
      <p:sp>
        <p:nvSpPr>
          <p:cNvPr id="363" name="Google Shape;363;g2c7ee3743a9_3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3683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В ходе анализа бизнес процессов были выделены основные компоненты системы, представляющие собой </a:t>
            </a:r>
            <a:r>
              <a:rPr lang="ru-RU" dirty="0" err="1" smtClean="0"/>
              <a:t>микросервисы</a:t>
            </a:r>
            <a:r>
              <a:rPr lang="ru-RU" dirty="0" smtClean="0"/>
              <a:t>, которые требуют взаимодействия с друг-другом, но выполняют задачи независимо. Из диаграммы видно, что система имеет связи с внешними системами “Сервис банка-партнера” и “Сервис подтверждения номера”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19565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12055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5591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93813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95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20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234703-C735-5D41-99C2-019C7EBECC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2F59B5-E815-AE43-BAE2-FA594BB42C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310809" y="2643809"/>
            <a:ext cx="1570383" cy="157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64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_1">
  <p:cSld name="1_Текст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9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19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" name="Google Shape;28;p19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" name="Google Shape;29;p19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Google Shape;30;p19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 b="0" i="0" u="none" strike="noStrike" cap="non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31;p19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32;p19"/>
          <p:cNvSpPr>
            <a:spLocks noGrp="1"/>
          </p:cNvSpPr>
          <p:nvPr>
            <p:ph type="pic" idx="2"/>
          </p:nvPr>
        </p:nvSpPr>
        <p:spPr>
          <a:xfrm>
            <a:off x="6684653" y="1447790"/>
            <a:ext cx="4325167" cy="4325107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33" name="Google Shape;33;p19"/>
          <p:cNvSpPr txBox="1">
            <a:spLocks noGrp="1"/>
          </p:cNvSpPr>
          <p:nvPr>
            <p:ph type="title"/>
          </p:nvPr>
        </p:nvSpPr>
        <p:spPr>
          <a:xfrm>
            <a:off x="585898" y="1447790"/>
            <a:ext cx="5245560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body" idx="1"/>
          </p:nvPr>
        </p:nvSpPr>
        <p:spPr>
          <a:xfrm>
            <a:off x="585897" y="2379663"/>
            <a:ext cx="5245561" cy="339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3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4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body" idx="5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9800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_2">
  <p:cSld name="1_Текст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2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Google Shape;40;p20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" name="Google Shape;41;p20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" name="Google Shape;42;p20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" name="Google Shape;43;p20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p20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" name="Google Shape;45;p20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3"/>
          </p:nvPr>
        </p:nvSpPr>
        <p:spPr>
          <a:xfrm>
            <a:off x="585897" y="2379663"/>
            <a:ext cx="11057971" cy="374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3034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истый_2">
  <p:cSld name="1_чистый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8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8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0" name="Google Shape;140;p28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" name="Google Shape;141;p28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" name="Google Shape;142;p28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28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28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1149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8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FDC66DB8-29BC-5940-A721-40F1002145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DE27C859-478F-3648-8A9D-2C85DBDCAC0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58EA1144-CFD8-1D47-B430-7014F576043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96EDC73C-5A3C-014E-8E52-04CAFCA9B20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88681-53A8-3B45-B80A-372EDFB53883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EDA7D8BF-DF37-704F-B77F-7E40752ACE25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5026DBD8-54A3-1446-9D3B-BA2B3846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E8AA3569-5054-7D47-AB14-BCFB0440D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Заголовок 31">
            <a:extLst>
              <a:ext uri="{FF2B5EF4-FFF2-40B4-BE49-F238E27FC236}">
                <a16:creationId xmlns:a16="http://schemas.microsoft.com/office/drawing/2014/main" id="{76942483-EB13-0A4B-8060-DB65024C2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66FAD63B-F743-0F47-BBE3-D773176670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11057971" cy="3745092"/>
          </a:xfrm>
        </p:spPr>
        <p:txBody>
          <a:bodyPr lIns="0" tIns="0" rIns="0" numCol="3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00" dirty="0">
                <a:latin typeface="HSE Sans" panose="02000000000000000000" pitchFamily="2" charset="0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18" name="Текст 39">
            <a:extLst>
              <a:ext uri="{FF2B5EF4-FFF2-40B4-BE49-F238E27FC236}">
                <a16:creationId xmlns:a16="http://schemas.microsoft.com/office/drawing/2014/main" id="{8A048480-30C9-044E-8C2E-0F67398FE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8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9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E89D752-CAC6-0943-9A3D-4C52DBF50C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64D89E64-93BB-044D-B3D4-8F2679C5CA4C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D0C3B169-866D-C645-AF76-00F8C2A97E9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FDDF48AB-D8AE-0E42-A544-8EA5B8744778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DF89EC-1E7C-3B40-85F4-6D19A7D29AC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019D6862-BD52-734D-9E19-38C147CA2D2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A9BD5ADD-B3F2-C342-82F7-83683F040D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4F15CBC0-FC8B-744E-95A7-C9863CDC3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BC3B54AA-A0BD-E646-B3B7-C0E724D26D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B3F16318-C9C3-B948-A508-4BC53D0B7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23B3E5FB-BBCE-4149-AD9A-8CAB06CC9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658542D3-7E45-6E46-8039-27C4C43DD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57965DCA-4776-7546-97FD-A69317A34CF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11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11D7C3EB-CCEB-E142-9753-8B2D75A0A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527C9F89-51CC-D243-9351-73AB081DB944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F09EE119-6C80-E846-95F9-BB3907664128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C0A681B-44BF-6A46-98D8-483EF13B9114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5A5D7C-EB12-9D4D-A99A-4B26C81B738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D4C3D74D-BE91-9547-ADCA-ACCE93C1878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3E0AB43B-5E98-6042-A282-C61E0C5A3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7388A8DF-D130-5445-A3F8-F96E1202BA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02CBC466-1703-7541-94E4-AC76F4E6D9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5812BF3C-1D24-3640-84D2-BFFCA525AE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BCBBDD44-9DC9-F74E-979F-120A7BBD4E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C68DF7B-E804-E44B-83DF-5DC36AF76F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8" y="1447064"/>
            <a:ext cx="4322762" cy="70320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графика. Обратите внимание, что название графика набирается меньшим кеглем, чем заголовок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8" name="Текст 35">
            <a:extLst>
              <a:ext uri="{FF2B5EF4-FFF2-40B4-BE49-F238E27FC236}">
                <a16:creationId xmlns:a16="http://schemas.microsoft.com/office/drawing/2014/main" id="{89E931D8-2901-A54D-86EA-096E47B818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8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E9A64721-E55E-8749-B29E-51DD895593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7" name="Straight Connector 19">
            <a:extLst>
              <a:ext uri="{FF2B5EF4-FFF2-40B4-BE49-F238E27FC236}">
                <a16:creationId xmlns:a16="http://schemas.microsoft.com/office/drawing/2014/main" id="{B0C162B7-B84F-874A-960E-31F512518C6E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1CB321BB-9FE3-294F-85D8-AA7DC75CA4AF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id="{0A610A45-8712-8A45-AFB3-931CF468EC3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60EF6-ECAD-8941-8132-1B3E005D606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1" name="Straight Connector 59">
            <a:extLst>
              <a:ext uri="{FF2B5EF4-FFF2-40B4-BE49-F238E27FC236}">
                <a16:creationId xmlns:a16="http://schemas.microsoft.com/office/drawing/2014/main" id="{41AE56A2-5FAA-FD44-AE1A-338E1E304184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37">
            <a:extLst>
              <a:ext uri="{FF2B5EF4-FFF2-40B4-BE49-F238E27FC236}">
                <a16:creationId xmlns:a16="http://schemas.microsoft.com/office/drawing/2014/main" id="{D9986185-6D5E-FD48-A5CA-AF2D5B58A3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3" name="Текст 39">
            <a:extLst>
              <a:ext uri="{FF2B5EF4-FFF2-40B4-BE49-F238E27FC236}">
                <a16:creationId xmlns:a16="http://schemas.microsoft.com/office/drawing/2014/main" id="{5DBFD327-E3A8-944A-AABF-7D813AD0F1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D206FCE0-05C3-2C45-A7D6-1FC287C017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3B28B62E-5EE9-834C-9BB6-BD66079B81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4" name="Текст 35">
            <a:extLst>
              <a:ext uri="{FF2B5EF4-FFF2-40B4-BE49-F238E27FC236}">
                <a16:creationId xmlns:a16="http://schemas.microsoft.com/office/drawing/2014/main" id="{621215DE-C1FD-2B4C-B236-AF679CF906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076" y="4103994"/>
            <a:ext cx="2758143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8BC2F90D-0CE0-574C-A7C1-EAA3E6F1A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007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id="{239E188B-2696-8A48-9F8A-36223EEF6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18938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379BF4C6-F899-294C-B88E-8363AFBEEC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076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152</a:t>
            </a:r>
            <a:endParaRPr lang="ru-RU" dirty="0"/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DE7F352B-F6D9-B545-A835-443A55956E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7007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95</a:t>
            </a:r>
            <a:endParaRPr lang="ru-RU" dirty="0"/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D1D5AF9F-C1B0-7842-8789-1DB8963D9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18938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284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705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16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259ABC72-D738-1143-BF2A-D85AE9A4F7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237A1E42-2FC3-8841-8C41-992C5BC2368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47503EA0-3883-E24D-9EB8-7B617518292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E0144DF2-9891-324D-B34E-AFA025FBCBF9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3F65D6-1072-F140-B6A5-758D7B595A9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5F1F09D4-22FA-7B4B-9488-F8FDDCC2D44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44D0326E-FD7A-3541-A998-62A1C30E27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279CCCA0-F959-5245-8321-106D3C5E8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8B839C6B-8494-8841-9714-4C8F710F8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4D940599-2B77-CE47-91E6-CDB51ADE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4"/>
            <a:ext cx="7617877" cy="5370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A7333712-9DED-4F4B-B209-2F13075EDB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20" name="Таблица 18">
            <a:extLst>
              <a:ext uri="{FF2B5EF4-FFF2-40B4-BE49-F238E27FC236}">
                <a16:creationId xmlns:a16="http://schemas.microsoft.com/office/drawing/2014/main" id="{DD467C42-8209-B740-8419-DBB6A6F7D5EE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2208362"/>
            <a:ext cx="7617895" cy="3295290"/>
          </a:xfrm>
        </p:spPr>
        <p:txBody>
          <a:bodyPr/>
          <a:lstStyle/>
          <a:p>
            <a:endParaRPr lang="ru-RU"/>
          </a:p>
        </p:txBody>
      </p:sp>
      <p:sp>
        <p:nvSpPr>
          <p:cNvPr id="21" name="Текст 35">
            <a:extLst>
              <a:ext uri="{FF2B5EF4-FFF2-40B4-BE49-F238E27FC236}">
                <a16:creationId xmlns:a16="http://schemas.microsoft.com/office/drawing/2014/main" id="{B4309850-76EA-224C-A9E2-B6BBDBF99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6807" y="2208363"/>
            <a:ext cx="2930666" cy="2570672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7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F8FDE-7383-E947-8568-FF6B7A77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6541-45CA-8B42-98B4-D42737B8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645B-C5D9-8544-BBF2-E4A13F8E4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en-RU" smtClean="0"/>
              <a:t>05/15/2024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2289-7F57-544F-95EE-F8B2E1062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5F56-F795-5643-ABE3-DDED2186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850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56" r:id="rId9"/>
    <p:sldLayoutId id="2147483658" r:id="rId10"/>
    <p:sldLayoutId id="2147483657" r:id="rId11"/>
    <p:sldLayoutId id="2147483659" r:id="rId12"/>
    <p:sldLayoutId id="2147483662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7" y="2404670"/>
            <a:ext cx="9317152" cy="1978323"/>
          </a:xfrm>
        </p:spPr>
        <p:txBody>
          <a:bodyPr>
            <a:noAutofit/>
          </a:bodyPr>
          <a:lstStyle/>
          <a:p>
            <a:r>
              <a:rPr lang="ru-RU" sz="3200" b="1" dirty="0"/>
              <a:t>РАЗРАБОТКА АРХИТЕКТУРЫ И </a:t>
            </a:r>
            <a:r>
              <a:rPr lang="ru-RU" sz="3200" b="1" dirty="0" smtClean="0"/>
              <a:t>ИНФОРМАЦИОННЫХ </a:t>
            </a:r>
            <a:r>
              <a:rPr lang="ru-RU" sz="3200" b="1" dirty="0"/>
              <a:t>ПОДСИСТЕМ СИСТЕМЫ КРАТКОСРОЧНОЙ </a:t>
            </a:r>
            <a:r>
              <a:rPr lang="ru-RU" sz="3200" b="1" dirty="0" smtClean="0"/>
              <a:t>АРЕНДЫ ЧЕРЕЗ </a:t>
            </a:r>
            <a:r>
              <a:rPr lang="ru-RU" sz="3200" b="1" dirty="0"/>
              <a:t>ВЕНДИНГОВЫЕ </a:t>
            </a:r>
            <a:r>
              <a:rPr lang="ru-RU" sz="3200" b="1" dirty="0" smtClean="0"/>
              <a:t>АППАРАТЫ</a:t>
            </a:r>
            <a:endParaRPr lang="ru-RU" sz="32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социально-экономических и компьютерных </a:t>
            </a:r>
            <a:r>
              <a:rPr lang="ru-RU" dirty="0" smtClean="0"/>
              <a:t>наук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Департамент информационных технологий в бизнесе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Пермь, 2024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967" y="4548752"/>
            <a:ext cx="7625267" cy="12708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1800"/>
              </a:spcAft>
            </a:pPr>
            <a:r>
              <a:rPr lang="ru-RU" dirty="0"/>
              <a:t>Отчет по преддипломной практике </a:t>
            </a:r>
            <a:br>
              <a:rPr lang="ru-RU" dirty="0"/>
            </a:br>
            <a:r>
              <a:rPr lang="ru-RU" dirty="0"/>
              <a:t>Выполнил: Перминов Николай Александрович</a:t>
            </a:r>
            <a:br>
              <a:rPr lang="ru-RU" dirty="0"/>
            </a:br>
            <a:r>
              <a:rPr lang="ru-RU" dirty="0"/>
              <a:t>Научный руководитель: </a:t>
            </a:r>
            <a:r>
              <a:rPr lang="ru-RU" dirty="0" smtClean="0"/>
              <a:t>Плаксин </a:t>
            </a:r>
            <a:r>
              <a:rPr lang="ru-RU" dirty="0"/>
              <a:t>Михаил </a:t>
            </a:r>
            <a:r>
              <a:rPr lang="ru-RU" dirty="0" smtClean="0"/>
              <a:t>Александрович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Общая архитектура решения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355741"/>
            <a:ext cx="3889284" cy="3417155"/>
          </a:xfrm>
        </p:spPr>
        <p:txBody>
          <a:bodyPr>
            <a:normAutofit/>
          </a:bodyPr>
          <a:lstStyle/>
          <a:p>
            <a:r>
              <a:rPr lang="ru-RU" dirty="0"/>
              <a:t>Рассматривая научные </a:t>
            </a:r>
            <a:r>
              <a:rPr lang="ru-RU" dirty="0" smtClean="0"/>
              <a:t>работы, можно заметить</a:t>
            </a:r>
            <a:r>
              <a:rPr lang="ru-RU" dirty="0"/>
              <a:t>, что Во множестве работ выражался </a:t>
            </a:r>
            <a:r>
              <a:rPr lang="ru-RU" dirty="0" smtClean="0"/>
              <a:t>скепсис </a:t>
            </a:r>
            <a:r>
              <a:rPr lang="ru-RU" dirty="0"/>
              <a:t>по отношению к использованию монолитной архитектуры. Поэтому было принято решение </a:t>
            </a:r>
            <a:r>
              <a:rPr lang="ru-RU" dirty="0" smtClean="0"/>
              <a:t>использовать </a:t>
            </a:r>
            <a:r>
              <a:rPr lang="ru-RU" dirty="0" err="1"/>
              <a:t>микросервисную</a:t>
            </a:r>
            <a:r>
              <a:rPr lang="ru-RU" dirty="0"/>
              <a:t> архитектуру в качестве базового архитектурного </a:t>
            </a:r>
            <a:r>
              <a:rPr lang="ru-RU" dirty="0" smtClean="0"/>
              <a:t>дизайна.</a:t>
            </a:r>
          </a:p>
          <a:p>
            <a:r>
              <a:rPr lang="ru-RU" dirty="0" smtClean="0"/>
              <a:t>В ходе рассмотрения архитектурных стилей было принято решение</a:t>
            </a:r>
            <a:r>
              <a:rPr lang="ru-RU" dirty="0"/>
              <a:t>, что наиболее </a:t>
            </a:r>
            <a:r>
              <a:rPr lang="ru-RU" dirty="0" smtClean="0"/>
              <a:t>подходящей </a:t>
            </a:r>
            <a:r>
              <a:rPr lang="ru-RU" dirty="0"/>
              <a:t>станет </a:t>
            </a:r>
            <a:r>
              <a:rPr lang="ru-RU" dirty="0" err="1" smtClean="0"/>
              <a:t>сервисно</a:t>
            </a:r>
            <a:r>
              <a:rPr lang="ru-RU" dirty="0" smtClean="0"/>
              <a:t>-ориентированная </a:t>
            </a:r>
            <a:r>
              <a:rPr lang="ru-RU" dirty="0" err="1" smtClean="0"/>
              <a:t>микросервисная</a:t>
            </a:r>
            <a:r>
              <a:rPr lang="ru-RU" dirty="0" smtClean="0"/>
              <a:t> архитектура</a:t>
            </a:r>
            <a:r>
              <a:rPr lang="ru-RU" dirty="0"/>
              <a:t>, так как, исходя из </a:t>
            </a:r>
            <a:r>
              <a:rPr lang="ru-RU" dirty="0" smtClean="0"/>
              <a:t>критериев </a:t>
            </a:r>
            <a:r>
              <a:rPr lang="ru-RU" dirty="0"/>
              <a:t>требований описанных в </a:t>
            </a:r>
            <a:r>
              <a:rPr lang="ru-RU" dirty="0" smtClean="0"/>
              <a:t>техническом, система </a:t>
            </a:r>
            <a:r>
              <a:rPr lang="ru-RU" dirty="0"/>
              <a:t>должна обладать свойствами: способность к масштабированию, гибкость </a:t>
            </a:r>
            <a:r>
              <a:rPr lang="ru-RU" dirty="0" smtClean="0"/>
              <a:t>вносимых изменений, защищенность </a:t>
            </a:r>
            <a:r>
              <a:rPr lang="ru-RU" dirty="0"/>
              <a:t>от </a:t>
            </a:r>
            <a:r>
              <a:rPr lang="ru-RU" dirty="0" smtClean="0"/>
              <a:t>внешних вмешательств.</a:t>
            </a:r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  <a:endParaRPr lang="ru-RU" dirty="0"/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  <a:endParaRPr lang="ru-RU" dirty="0"/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  <a:endParaRPr lang="ru-RU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140" y="1355465"/>
            <a:ext cx="7129423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51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 ядра системы</a:t>
            </a:r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  <a:endParaRPr lang="ru-RU" dirty="0"/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  <a:endParaRPr lang="ru-RU" dirty="0"/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7" y="2059305"/>
            <a:ext cx="104870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30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3900042" cy="77702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Архитектура </a:t>
            </a:r>
            <a:r>
              <a:rPr lang="ru-RU" dirty="0" err="1" smtClean="0"/>
              <a:t>микросервиса</a:t>
            </a:r>
            <a:r>
              <a:rPr lang="ru-RU" dirty="0" smtClean="0"/>
              <a:t> «Пользовательский интерфейс»</a:t>
            </a:r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  <a:endParaRPr lang="ru-RU" dirty="0"/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  <a:endParaRPr lang="ru-RU" dirty="0"/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495" y="1237701"/>
            <a:ext cx="6957218" cy="515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95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447790"/>
            <a:ext cx="8977651" cy="777025"/>
          </a:xfrm>
        </p:spPr>
        <p:txBody>
          <a:bodyPr>
            <a:normAutofit/>
          </a:bodyPr>
          <a:lstStyle/>
          <a:p>
            <a:r>
              <a:rPr lang="ru-RU" dirty="0" smtClean="0"/>
              <a:t>Архитектура сервиса аутентификации</a:t>
            </a:r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  <a:endParaRPr lang="ru-RU" dirty="0"/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  <a:endParaRPr lang="ru-RU" dirty="0"/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7" y="2411620"/>
            <a:ext cx="87725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3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8891590" cy="777025"/>
          </a:xfrm>
        </p:spPr>
        <p:txBody>
          <a:bodyPr>
            <a:normAutofit/>
          </a:bodyPr>
          <a:lstStyle/>
          <a:p>
            <a:r>
              <a:rPr lang="ru-RU" dirty="0" smtClean="0"/>
              <a:t>Архитектура банковского сервиса</a:t>
            </a:r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  <a:endParaRPr lang="ru-RU" dirty="0"/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  <a:endParaRPr lang="ru-RU" dirty="0"/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7" y="2510398"/>
            <a:ext cx="87725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38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3900042" cy="777025"/>
          </a:xfrm>
        </p:spPr>
        <p:txBody>
          <a:bodyPr>
            <a:normAutofit/>
          </a:bodyPr>
          <a:lstStyle/>
          <a:p>
            <a:r>
              <a:rPr lang="ru-RU" dirty="0" smtClean="0"/>
              <a:t>Архитектура </a:t>
            </a:r>
            <a:r>
              <a:rPr lang="ru-RU" dirty="0"/>
              <a:t>сервиса </a:t>
            </a:r>
            <a:r>
              <a:rPr lang="ru-RU" dirty="0" smtClean="0"/>
              <a:t>технического обслуживания</a:t>
            </a:r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  <a:endParaRPr lang="ru-RU" dirty="0"/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  <a:endParaRPr lang="ru-RU" dirty="0"/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68" y="949013"/>
            <a:ext cx="6618137" cy="564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20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8891590" cy="777025"/>
          </a:xfrm>
        </p:spPr>
        <p:txBody>
          <a:bodyPr>
            <a:normAutofit/>
          </a:bodyPr>
          <a:lstStyle/>
          <a:p>
            <a:r>
              <a:rPr lang="ru-RU" dirty="0" smtClean="0"/>
              <a:t>Архитектура сервиса управления автоматами</a:t>
            </a:r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  <a:endParaRPr lang="ru-RU" dirty="0"/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  <a:endParaRPr lang="ru-RU" dirty="0"/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7" y="2539532"/>
            <a:ext cx="89630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51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3620342" cy="777025"/>
          </a:xfrm>
        </p:spPr>
        <p:txBody>
          <a:bodyPr/>
          <a:lstStyle/>
          <a:p>
            <a:r>
              <a:rPr lang="ru-RU" dirty="0" smtClean="0"/>
              <a:t>Компоненты реализуемые в рамках данной работы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355741"/>
            <a:ext cx="4214240" cy="389445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ru-RU" dirty="0"/>
              <a:t>В рамках данной работы рассматриваются задачи </a:t>
            </a:r>
            <a:r>
              <a:rPr lang="ru-RU" dirty="0" err="1"/>
              <a:t>Full-stack</a:t>
            </a:r>
            <a:r>
              <a:rPr lang="ru-RU" dirty="0"/>
              <a:t> разработчика и </a:t>
            </a:r>
            <a:r>
              <a:rPr lang="ru-RU" dirty="0" smtClean="0"/>
              <a:t>технического </a:t>
            </a:r>
            <a:r>
              <a:rPr lang="ru-RU" dirty="0"/>
              <a:t>директора: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составление </a:t>
            </a:r>
            <a:r>
              <a:rPr lang="ru-RU" dirty="0"/>
              <a:t>и формализация требований заказчика;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коммуникация </a:t>
            </a:r>
            <a:r>
              <a:rPr lang="ru-RU" dirty="0"/>
              <a:t>с внешними подрядчиками (хостинг, внешние сервисы) и </a:t>
            </a:r>
            <a:r>
              <a:rPr lang="ru-RU" dirty="0" smtClean="0"/>
              <a:t>генеральным </a:t>
            </a:r>
            <a:r>
              <a:rPr lang="ru-RU" dirty="0"/>
              <a:t>директором ООО “ГЭТ Э БЛАНКЕТ”;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проектирование </a:t>
            </a:r>
            <a:r>
              <a:rPr lang="ru-RU" dirty="0"/>
              <a:t>архитектуры;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проектирование </a:t>
            </a:r>
            <a:r>
              <a:rPr lang="ru-RU" dirty="0"/>
              <a:t>баз данных;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разработка </a:t>
            </a:r>
            <a:r>
              <a:rPr lang="ru-RU" dirty="0"/>
              <a:t>и проектирование клиентского интерфейса;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проектирование </a:t>
            </a:r>
            <a:r>
              <a:rPr lang="ru-RU" dirty="0"/>
              <a:t>макета интерфейса технического сервиса;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разработка </a:t>
            </a:r>
            <a:r>
              <a:rPr lang="ru-RU" dirty="0"/>
              <a:t>и проектирование системы аутентификации;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разработка </a:t>
            </a:r>
            <a:r>
              <a:rPr lang="ru-RU" dirty="0"/>
              <a:t>и проектирование системы управления автоматами;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выполнение </a:t>
            </a:r>
            <a:r>
              <a:rPr lang="ru-RU" dirty="0"/>
              <a:t>задач </a:t>
            </a:r>
            <a:r>
              <a:rPr lang="ru-RU" dirty="0" err="1"/>
              <a:t>DevOps</a:t>
            </a:r>
            <a:r>
              <a:rPr lang="ru-RU" dirty="0"/>
              <a:t> (CI/CD, развертывание, поддержка серверов);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разработка </a:t>
            </a:r>
            <a:r>
              <a:rPr lang="ru-RU" dirty="0"/>
              <a:t>автоматического тестирования разрабатываемых </a:t>
            </a:r>
            <a:r>
              <a:rPr lang="ru-RU" dirty="0" smtClean="0"/>
              <a:t>компонентов.</a:t>
            </a:r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  <a:endParaRPr lang="ru-RU" dirty="0"/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  <a:endParaRPr lang="ru-RU" dirty="0"/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90" y="1355465"/>
            <a:ext cx="7129424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20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4814442" cy="777025"/>
          </a:xfrm>
        </p:spPr>
        <p:txBody>
          <a:bodyPr>
            <a:normAutofit/>
          </a:bodyPr>
          <a:lstStyle/>
          <a:p>
            <a:r>
              <a:rPr lang="ru-RU" dirty="0" smtClean="0"/>
              <a:t>Проектирование компонентов контейнера «Интерфейс системы»</a:t>
            </a:r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  <a:endParaRPr lang="ru-RU" dirty="0"/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  <a:endParaRPr lang="ru-RU" dirty="0"/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16" y="1086522"/>
            <a:ext cx="4601469" cy="55857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89" y="2347074"/>
            <a:ext cx="4094797" cy="413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74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3900042" cy="777025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Модель компонентов контейнера </a:t>
            </a:r>
            <a:r>
              <a:rPr lang="ru-RU" dirty="0" smtClean="0"/>
              <a:t>«API </a:t>
            </a:r>
            <a:r>
              <a:rPr lang="en-US" dirty="0" smtClean="0"/>
              <a:t>Server</a:t>
            </a:r>
            <a:r>
              <a:rPr lang="ru-RU" dirty="0" smtClean="0"/>
              <a:t>» </a:t>
            </a:r>
            <a:r>
              <a:rPr lang="ru-RU" dirty="0"/>
              <a:t>Сервиса </a:t>
            </a:r>
            <a:r>
              <a:rPr lang="ru-RU" dirty="0" err="1" smtClean="0"/>
              <a:t>аутентификаци</a:t>
            </a:r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  <a:endParaRPr lang="ru-RU" dirty="0"/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  <a:endParaRPr lang="ru-RU" dirty="0"/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182" y="1310472"/>
            <a:ext cx="810577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59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72CBB7-AE1B-9D40-A298-6BDF023A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Рост экономики </a:t>
            </a:r>
            <a:r>
              <a:rPr lang="ru-RU" dirty="0" err="1"/>
              <a:t>шеринга</a:t>
            </a:r>
            <a:r>
              <a:rPr lang="ru-RU" dirty="0"/>
              <a:t> и </a:t>
            </a:r>
            <a:r>
              <a:rPr lang="ru-RU" dirty="0" err="1"/>
              <a:t>вендинга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9" y="2379663"/>
            <a:ext cx="3934344" cy="3893470"/>
          </a:xfrm>
        </p:spPr>
        <p:txBody>
          <a:bodyPr/>
          <a:lstStyle/>
          <a:p>
            <a:r>
              <a:rPr lang="ru-RU" dirty="0"/>
              <a:t>За последние 5 лет наблюдается значительный рост экономики совместного </a:t>
            </a:r>
            <a:r>
              <a:rPr lang="ru-RU" dirty="0" smtClean="0"/>
              <a:t>использования. Рост экономики </a:t>
            </a:r>
            <a:r>
              <a:rPr lang="ru-RU" dirty="0" err="1" smtClean="0"/>
              <a:t>шеринга</a:t>
            </a:r>
            <a:r>
              <a:rPr lang="ru-RU" dirty="0" smtClean="0"/>
              <a:t> в России составил около 40% год к году. </a:t>
            </a:r>
          </a:p>
          <a:p>
            <a:r>
              <a:rPr lang="ru-RU" dirty="0" smtClean="0"/>
              <a:t>Хоть рынок </a:t>
            </a:r>
            <a:r>
              <a:rPr lang="ru-RU" dirty="0" err="1" smtClean="0"/>
              <a:t>вендинговых</a:t>
            </a:r>
            <a:r>
              <a:rPr lang="ru-RU" dirty="0" smtClean="0"/>
              <a:t> технологий растёт не так быстро, они также интересны инвесторам, потому что торговые </a:t>
            </a:r>
            <a:r>
              <a:rPr lang="ru-RU" dirty="0"/>
              <a:t>автоматы становятся все более </a:t>
            </a:r>
            <a:r>
              <a:rPr lang="ru-RU" dirty="0" smtClean="0"/>
              <a:t>популярными по нескольким </a:t>
            </a:r>
            <a:r>
              <a:rPr lang="ru-RU" dirty="0"/>
              <a:t>причинам: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Возможность </a:t>
            </a:r>
            <a:r>
              <a:rPr lang="ru-RU" dirty="0"/>
              <a:t>установки в местах, где открытие традиционного магазина было бы нерентабельным или неосуществимым.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Низкие </a:t>
            </a:r>
            <a:r>
              <a:rPr lang="ru-RU" dirty="0"/>
              <a:t>эксплуатационные расходы.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Более </a:t>
            </a:r>
            <a:r>
              <a:rPr lang="ru-RU" dirty="0"/>
              <a:t>низкая стоимость установки по сравнению с установкой в традиционном торговом центре.</a:t>
            </a:r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0C8845F-A8AF-E740-B50B-ED5E864366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51349" y="6273133"/>
            <a:ext cx="3934345" cy="553998"/>
          </a:xfrm>
        </p:spPr>
        <p:txBody>
          <a:bodyPr/>
          <a:lstStyle/>
          <a:p>
            <a:r>
              <a:rPr lang="ru-RU" dirty="0" smtClean="0"/>
              <a:t>Размеры рынков представлены в национальной валюте, значения нормированы относительно стран</a:t>
            </a:r>
            <a:endParaRPr lang="ru-RU" dirty="0"/>
          </a:p>
        </p:txBody>
      </p:sp>
      <p:graphicFrame>
        <p:nvGraphicFramePr>
          <p:cNvPr id="10" name="Chart 1">
            <a:extLst>
              <a:ext uri="{FF2B5EF4-FFF2-40B4-BE49-F238E27FC236}">
                <a16:creationId xmlns:a16="http://schemas.microsoft.com/office/drawing/2014/main" id="{036ADFE9-F3D5-5F40-9BB5-D542A1B64A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0253"/>
              </p:ext>
            </p:extLst>
          </p:nvPr>
        </p:nvGraphicFramePr>
        <p:xfrm>
          <a:off x="5127663" y="1484868"/>
          <a:ext cx="6478438" cy="4824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  <a:endParaRPr lang="ru-RU" dirty="0"/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  <a:endParaRPr lang="ru-RU" dirty="0"/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6805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3082461" cy="777025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Модель компонентов контейнера </a:t>
            </a:r>
            <a:r>
              <a:rPr lang="ru-RU" dirty="0" smtClean="0"/>
              <a:t>«API </a:t>
            </a:r>
            <a:r>
              <a:rPr lang="ru-RU" dirty="0" err="1" smtClean="0"/>
              <a:t>Server</a:t>
            </a:r>
            <a:r>
              <a:rPr lang="ru-RU" dirty="0" smtClean="0"/>
              <a:t>» </a:t>
            </a:r>
            <a:r>
              <a:rPr lang="ru-RU" dirty="0"/>
              <a:t>Сервиса управления автоматами</a:t>
            </a:r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  <a:endParaRPr lang="ru-RU" dirty="0"/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  <a:endParaRPr lang="ru-RU" dirty="0"/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934" y="1447790"/>
            <a:ext cx="8110985" cy="481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14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9515534" cy="777025"/>
          </a:xfrm>
        </p:spPr>
        <p:txBody>
          <a:bodyPr>
            <a:normAutofit/>
          </a:bodyPr>
          <a:lstStyle/>
          <a:p>
            <a:r>
              <a:rPr lang="ru-RU" dirty="0"/>
              <a:t>Модель компонентов контейнера </a:t>
            </a:r>
            <a:r>
              <a:rPr lang="ru-RU" dirty="0" smtClean="0"/>
              <a:t>«Служба </a:t>
            </a:r>
            <a:r>
              <a:rPr lang="ru-RU" dirty="0"/>
              <a:t>управления </a:t>
            </a:r>
            <a:r>
              <a:rPr lang="ru-RU" dirty="0" smtClean="0"/>
              <a:t>автоматом» </a:t>
            </a:r>
            <a:r>
              <a:rPr lang="ru-RU" dirty="0"/>
              <a:t>Сервиса аутентификации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  <a:endParaRPr lang="ru-RU" dirty="0"/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  <a:endParaRPr lang="ru-RU" dirty="0"/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08" y="2630301"/>
            <a:ext cx="82105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03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Проектирование баз </a:t>
            </a:r>
            <a:r>
              <a:rPr lang="ru-RU" dirty="0" smtClean="0"/>
              <a:t>данных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7E5D6A-C1E4-8943-BE6A-9D9537FCC2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086984"/>
            <a:ext cx="11057971" cy="4037771"/>
          </a:xfrm>
        </p:spPr>
        <p:txBody>
          <a:bodyPr/>
          <a:lstStyle/>
          <a:p>
            <a:r>
              <a:rPr lang="ru-RU" dirty="0" smtClean="0"/>
              <a:t>Проектирование </a:t>
            </a:r>
            <a:r>
              <a:rPr lang="ru-RU" dirty="0"/>
              <a:t>баз данных осложнено </a:t>
            </a:r>
            <a:r>
              <a:rPr lang="ru-RU" dirty="0" err="1"/>
              <a:t>распределенностью</a:t>
            </a:r>
            <a:r>
              <a:rPr lang="ru-RU" dirty="0"/>
              <a:t> контейнеров </a:t>
            </a:r>
            <a:r>
              <a:rPr lang="ru-RU" dirty="0" smtClean="0"/>
              <a:t>системы</a:t>
            </a:r>
            <a:r>
              <a:rPr lang="ru-RU" dirty="0"/>
              <a:t>, что не позволит использовать единую схему базы данных. Таким </a:t>
            </a:r>
            <a:r>
              <a:rPr lang="ru-RU" dirty="0" smtClean="0"/>
              <a:t>образом </a:t>
            </a:r>
            <a:r>
              <a:rPr lang="ru-RU" dirty="0"/>
              <a:t>схема базы данных должна быть построена так, чтобы минимизировать связи </a:t>
            </a:r>
            <a:r>
              <a:rPr lang="ru-RU" dirty="0" smtClean="0"/>
              <a:t>между </a:t>
            </a:r>
            <a:r>
              <a:rPr lang="ru-RU" dirty="0"/>
              <a:t>данными, которые находятся в разных контейнерах. Поэтому необходимо </a:t>
            </a:r>
            <a:r>
              <a:rPr lang="ru-RU" dirty="0" smtClean="0"/>
              <a:t>построить </a:t>
            </a:r>
            <a:r>
              <a:rPr lang="ru-RU" dirty="0"/>
              <a:t>набор схем баз данных, которые по отдельности будут отвечать 3 </a:t>
            </a:r>
            <a:r>
              <a:rPr lang="ru-RU" dirty="0" smtClean="0"/>
              <a:t>нормальной </a:t>
            </a:r>
            <a:r>
              <a:rPr lang="ru-RU" dirty="0"/>
              <a:t>форме, а также не будут иметь внешних ключей относящихся к внешним </a:t>
            </a:r>
            <a:r>
              <a:rPr lang="ru-RU" dirty="0" smtClean="0"/>
              <a:t>базам </a:t>
            </a:r>
            <a:r>
              <a:rPr lang="ru-RU" dirty="0"/>
              <a:t>данных. </a:t>
            </a:r>
            <a:r>
              <a:rPr lang="ru-RU" dirty="0" smtClean="0"/>
              <a:t>Использование </a:t>
            </a:r>
            <a:r>
              <a:rPr lang="ru-RU" dirty="0"/>
              <a:t>ORM </a:t>
            </a:r>
            <a:r>
              <a:rPr lang="ru-RU" dirty="0" err="1"/>
              <a:t>Entity</a:t>
            </a:r>
            <a:r>
              <a:rPr lang="ru-RU" dirty="0"/>
              <a:t> </a:t>
            </a:r>
            <a:r>
              <a:rPr lang="ru-RU" dirty="0" err="1"/>
              <a:t>Framework</a:t>
            </a:r>
            <a:r>
              <a:rPr lang="ru-RU" dirty="0"/>
              <a:t> </a:t>
            </a:r>
            <a:r>
              <a:rPr lang="ru-RU" dirty="0" err="1"/>
              <a:t>Core</a:t>
            </a:r>
            <a:r>
              <a:rPr lang="ru-RU" dirty="0"/>
              <a:t> в значительной степени </a:t>
            </a:r>
            <a:r>
              <a:rPr lang="ru-RU" dirty="0" smtClean="0"/>
              <a:t>упрощает </a:t>
            </a:r>
            <a:r>
              <a:rPr lang="ru-RU" dirty="0"/>
              <a:t>описание и поддержку актуальности схемы базы данных. Было принято </a:t>
            </a:r>
            <a:r>
              <a:rPr lang="ru-RU" dirty="0" smtClean="0"/>
              <a:t>решение </a:t>
            </a:r>
            <a:r>
              <a:rPr lang="ru-RU" dirty="0"/>
              <a:t>об использовании автоматических миграций, это позволит автоматически </a:t>
            </a:r>
            <a:r>
              <a:rPr lang="ru-RU" dirty="0" smtClean="0"/>
              <a:t>обновлять </a:t>
            </a:r>
            <a:r>
              <a:rPr lang="ru-RU" dirty="0"/>
              <a:t>схему базы данных на тестовых и </a:t>
            </a:r>
            <a:r>
              <a:rPr lang="ru-RU" dirty="0" err="1"/>
              <a:t>продакшн</a:t>
            </a:r>
            <a:r>
              <a:rPr lang="ru-RU" dirty="0"/>
              <a:t> серверах. Что </a:t>
            </a:r>
            <a:r>
              <a:rPr lang="ru-RU" dirty="0" smtClean="0"/>
              <a:t>в значительной </a:t>
            </a:r>
            <a:r>
              <a:rPr lang="ru-RU" dirty="0"/>
              <a:t>степени упростит развертывание и масштабируемость.</a:t>
            </a: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258" y="1344131"/>
            <a:ext cx="6179454" cy="5223411"/>
          </a:xfrm>
          <a:prstGeom prst="rect">
            <a:avLst/>
          </a:prstGeom>
        </p:spPr>
      </p:pic>
      <p:sp>
        <p:nvSpPr>
          <p:cNvPr id="12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  <a:endParaRPr lang="ru-RU" dirty="0"/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  <a:endParaRPr lang="ru-RU" dirty="0"/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0072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c7ee3743a9_3_647"/>
          <p:cNvSpPr txBox="1">
            <a:spLocks noGrp="1"/>
          </p:cNvSpPr>
          <p:nvPr>
            <p:ph type="title"/>
          </p:nvPr>
        </p:nvSpPr>
        <p:spPr>
          <a:xfrm>
            <a:off x="585898" y="1447790"/>
            <a:ext cx="5245500" cy="77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727"/>
              <a:buFont typeface="Arial"/>
              <a:buNone/>
            </a:pPr>
            <a:r>
              <a:rPr lang="ru-RU" dirty="0" smtClean="0">
                <a:latin typeface="HSE Sans" panose="02000000000000000000" pitchFamily="2" charset="0"/>
                <a:ea typeface="+mj-ea"/>
                <a:cs typeface="+mj-cs"/>
              </a:rPr>
              <a:t>Программные решения</a:t>
            </a:r>
            <a:endParaRPr lang="ru-RU" dirty="0">
              <a:latin typeface="HSE Sans" panose="02000000000000000000" pitchFamily="2" charset="0"/>
              <a:ea typeface="+mj-ea"/>
              <a:cs typeface="+mj-cs"/>
            </a:endParaRPr>
          </a:p>
        </p:txBody>
      </p:sp>
      <p:sp>
        <p:nvSpPr>
          <p:cNvPr id="389" name="Google Shape;389;g2c7ee3743a9_3_647"/>
          <p:cNvSpPr txBox="1">
            <a:spLocks noGrp="1"/>
          </p:cNvSpPr>
          <p:nvPr>
            <p:ph type="body" idx="1"/>
          </p:nvPr>
        </p:nvSpPr>
        <p:spPr>
          <a:xfrm>
            <a:off x="585900" y="2047225"/>
            <a:ext cx="5071500" cy="822600"/>
          </a:xfrm>
          <a:prstGeom prst="rect">
            <a:avLst/>
          </a:prstGeom>
        </p:spPr>
        <p:txBody>
          <a:bodyPr spcFirstLastPara="1" wrap="square" lIns="0" tIns="0" rIns="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latin typeface="HSE Sans" panose="02000000000000000000" pitchFamily="2" charset="0"/>
                <a:ea typeface="+mn-ea"/>
                <a:cs typeface="+mn-cs"/>
              </a:rPr>
              <a:t>Для проектирования программной системы: </a:t>
            </a:r>
            <a:endParaRPr b="1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Draw.io, 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Google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Document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– документирование/визуализация решения</a:t>
            </a:r>
            <a:endParaRPr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Figma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– проектирование макетов пользовательского интерфейса</a:t>
            </a:r>
            <a:endParaRPr dirty="0">
              <a:latin typeface="HSE Sans" panose="02000000000000000000" pitchFamily="2" charset="0"/>
              <a:ea typeface="+mn-ea"/>
              <a:cs typeface="+mn-cs"/>
            </a:endParaRPr>
          </a:p>
        </p:txBody>
      </p:sp>
      <p:sp>
        <p:nvSpPr>
          <p:cNvPr id="393" name="Google Shape;393;g2c7ee3743a9_3_647"/>
          <p:cNvSpPr txBox="1">
            <a:spLocks noGrp="1"/>
          </p:cNvSpPr>
          <p:nvPr>
            <p:ph type="body" idx="1"/>
          </p:nvPr>
        </p:nvSpPr>
        <p:spPr>
          <a:xfrm>
            <a:off x="6019675" y="2047225"/>
            <a:ext cx="5884200" cy="822600"/>
          </a:xfrm>
          <a:prstGeom prst="rect">
            <a:avLst/>
          </a:prstGeom>
        </p:spPr>
        <p:txBody>
          <a:bodyPr spcFirstLastPara="1" wrap="square" lIns="0" tIns="0" rIns="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latin typeface="HSE Sans" panose="02000000000000000000" pitchFamily="2" charset="0"/>
                <a:ea typeface="+mn-ea"/>
                <a:cs typeface="+mn-cs"/>
              </a:rPr>
              <a:t>Для коммуникаций в команде: </a:t>
            </a:r>
            <a:endParaRPr b="1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Telegram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, 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Discord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– непосредственное общение между участниками команды </a:t>
            </a:r>
            <a:endParaRPr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Notion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– документирование задач</a:t>
            </a:r>
            <a:endParaRPr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94" name="Google Shape;394;g2c7ee3743a9_3_647"/>
          <p:cNvSpPr txBox="1">
            <a:spLocks noGrp="1"/>
          </p:cNvSpPr>
          <p:nvPr>
            <p:ph type="body" idx="1"/>
          </p:nvPr>
        </p:nvSpPr>
        <p:spPr>
          <a:xfrm>
            <a:off x="585900" y="3113550"/>
            <a:ext cx="5071500" cy="1990500"/>
          </a:xfrm>
          <a:prstGeom prst="rect">
            <a:avLst/>
          </a:prstGeom>
        </p:spPr>
        <p:txBody>
          <a:bodyPr spcFirstLastPara="1" wrap="square" lIns="0" tIns="0" rIns="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latin typeface="HSE Sans" panose="02000000000000000000" pitchFamily="2" charset="0"/>
                <a:ea typeface="+mn-ea"/>
                <a:cs typeface="+mn-cs"/>
              </a:rPr>
              <a:t>Для непосредственной разработки: </a:t>
            </a:r>
            <a:endParaRPr b="1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Visual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Studio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Code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– 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вспомогательный инструмент</a:t>
            </a:r>
            <a:endParaRPr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Visual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Studio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2022 – разработка C#/ASP.NET</a:t>
            </a:r>
            <a:endParaRPr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IntelliJ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IDEA – разработка 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Dart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/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Flutter</a:t>
            </a:r>
            <a:endParaRPr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PyCharm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Professional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– разработка 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Python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/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Flask</a:t>
            </a:r>
            <a:endParaRPr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pgAdmin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, 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pgModeler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– система управления базами данных</a:t>
            </a:r>
            <a:endParaRPr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GitHub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– контроль версий, CI/CD</a:t>
            </a:r>
            <a:endParaRPr dirty="0">
              <a:latin typeface="HSE Sans" panose="02000000000000000000" pitchFamily="2" charset="0"/>
              <a:ea typeface="+mn-ea"/>
              <a:cs typeface="+mn-cs"/>
            </a:endParaRPr>
          </a:p>
        </p:txBody>
      </p:sp>
      <p:sp>
        <p:nvSpPr>
          <p:cNvPr id="395" name="Google Shape;395;g2c7ee3743a9_3_647"/>
          <p:cNvSpPr txBox="1">
            <a:spLocks noGrp="1"/>
          </p:cNvSpPr>
          <p:nvPr>
            <p:ph type="body" idx="1"/>
          </p:nvPr>
        </p:nvSpPr>
        <p:spPr>
          <a:xfrm>
            <a:off x="6019675" y="3113550"/>
            <a:ext cx="5884200" cy="822600"/>
          </a:xfrm>
          <a:prstGeom prst="rect">
            <a:avLst/>
          </a:prstGeom>
        </p:spPr>
        <p:txBody>
          <a:bodyPr spcFirstLastPara="1" wrap="square" lIns="0" tIns="0" rIns="0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latin typeface="HSE Sans" panose="02000000000000000000" pitchFamily="2" charset="0"/>
                <a:ea typeface="+mn-ea"/>
                <a:cs typeface="+mn-cs"/>
              </a:rPr>
              <a:t>Для развертывания: </a:t>
            </a:r>
            <a:endParaRPr b="1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Docker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, 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docker-compose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, </a:t>
            </a: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kubernetes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– средство развертывания контейнеров</a:t>
            </a:r>
            <a:endParaRPr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 err="1">
                <a:latin typeface="HSE Sans" panose="02000000000000000000" pitchFamily="2" charset="0"/>
                <a:ea typeface="+mn-ea"/>
                <a:cs typeface="+mn-cs"/>
              </a:rPr>
              <a:t>Zabbix</a:t>
            </a:r>
            <a:r>
              <a:rPr lang="ru-RU" dirty="0">
                <a:latin typeface="HSE Sans" panose="02000000000000000000" pitchFamily="2" charset="0"/>
                <a:ea typeface="+mn-ea"/>
                <a:cs typeface="+mn-cs"/>
              </a:rPr>
              <a:t> – средство мониторинга серверов </a:t>
            </a:r>
            <a:endParaRPr dirty="0">
              <a:latin typeface="HSE Sans" panose="02000000000000000000" pitchFamily="2" charset="0"/>
              <a:ea typeface="+mn-ea"/>
              <a:cs typeface="+mn-cs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71" y="502742"/>
            <a:ext cx="8711939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28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системы.</a:t>
            </a:r>
            <a:br>
              <a:rPr lang="ru-RU" dirty="0" smtClean="0"/>
            </a:br>
            <a:r>
              <a:rPr lang="ru-RU" dirty="0" smtClean="0"/>
              <a:t>Интерфейс пользователя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55741"/>
            <a:ext cx="5245561" cy="3417155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Разработано 12 </a:t>
            </a:r>
            <a:r>
              <a:rPr lang="ru-RU" dirty="0" err="1" smtClean="0"/>
              <a:t>виджетов</a:t>
            </a:r>
            <a:r>
              <a:rPr lang="ru-RU" dirty="0" smtClean="0"/>
              <a:t> и экранов приложения: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err="1"/>
              <a:t>Виджет</a:t>
            </a:r>
            <a:r>
              <a:rPr lang="ru-RU" dirty="0"/>
              <a:t> карты с автоматами.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Экран </a:t>
            </a:r>
            <a:r>
              <a:rPr lang="ru-RU" dirty="0"/>
              <a:t>карты с автоматами.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err="1" smtClean="0"/>
              <a:t>Виджет</a:t>
            </a:r>
            <a:r>
              <a:rPr lang="ru-RU" dirty="0" smtClean="0"/>
              <a:t> </a:t>
            </a:r>
            <a:r>
              <a:rPr lang="ru-RU" dirty="0"/>
              <a:t>кнопки клавиатуры</a:t>
            </a:r>
            <a:r>
              <a:rPr lang="ru-RU" dirty="0" smtClean="0"/>
              <a:t>.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 err="1" smtClean="0"/>
              <a:t>Виджет</a:t>
            </a:r>
            <a:r>
              <a:rPr lang="ru-RU" dirty="0" smtClean="0"/>
              <a:t> </a:t>
            </a:r>
            <a:r>
              <a:rPr lang="ru-RU" dirty="0"/>
              <a:t>клавиатуры.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Экран </a:t>
            </a:r>
            <a:r>
              <a:rPr lang="ru-RU" dirty="0"/>
              <a:t>ввода кода автомата.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Экран </a:t>
            </a:r>
            <a:r>
              <a:rPr lang="ru-RU" dirty="0"/>
              <a:t>автомата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Экран </a:t>
            </a:r>
            <a:r>
              <a:rPr lang="ru-RU" dirty="0"/>
              <a:t>ввода номера телефона.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Экран </a:t>
            </a:r>
            <a:r>
              <a:rPr lang="ru-RU" dirty="0"/>
              <a:t>подтверждения номера телефона.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Экран </a:t>
            </a:r>
            <a:r>
              <a:rPr lang="ru-RU" dirty="0"/>
              <a:t>выбора тарифа и способа оплаты.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err="1" smtClean="0"/>
              <a:t>Виджет</a:t>
            </a:r>
            <a:r>
              <a:rPr lang="ru-RU" dirty="0" smtClean="0"/>
              <a:t> </a:t>
            </a:r>
            <a:r>
              <a:rPr lang="ru-RU" dirty="0"/>
              <a:t>информации о ячейке.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Экран </a:t>
            </a:r>
            <a:r>
              <a:rPr lang="ru-RU" dirty="0"/>
              <a:t>взятия пледа.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Экран </a:t>
            </a:r>
            <a:r>
              <a:rPr lang="ru-RU" dirty="0"/>
              <a:t>возврата пледа.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09" y="1838816"/>
            <a:ext cx="7372858" cy="3960444"/>
          </a:xfrm>
          <a:prstGeom prst="rect">
            <a:avLst/>
          </a:prstGeom>
        </p:spPr>
      </p:pic>
      <p:sp>
        <p:nvSpPr>
          <p:cNvPr id="18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  <a:endParaRPr lang="ru-RU" dirty="0"/>
          </a:p>
        </p:txBody>
      </p:sp>
      <p:sp>
        <p:nvSpPr>
          <p:cNvPr id="19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  <a:endParaRPr lang="ru-RU" dirty="0"/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6007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системы.</a:t>
            </a:r>
            <a:br>
              <a:rPr lang="ru-RU" dirty="0" smtClean="0"/>
            </a:br>
            <a:r>
              <a:rPr lang="ru-RU" dirty="0" smtClean="0"/>
              <a:t>Сервис аутентификации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55741"/>
            <a:ext cx="5245561" cy="3417155"/>
          </a:xfrm>
        </p:spPr>
        <p:txBody>
          <a:bodyPr>
            <a:normAutofit/>
          </a:bodyPr>
          <a:lstStyle/>
          <a:p>
            <a:r>
              <a:rPr lang="ru-RU" dirty="0"/>
              <a:t>Удобство использования ASP.NET для реализации </a:t>
            </a:r>
            <a:r>
              <a:rPr lang="ru-RU" dirty="0" err="1"/>
              <a:t>RESTful</a:t>
            </a:r>
            <a:r>
              <a:rPr lang="ru-RU" dirty="0"/>
              <a:t> API заключается </a:t>
            </a:r>
            <a:r>
              <a:rPr lang="ru-RU" dirty="0" smtClean="0"/>
              <a:t>в </a:t>
            </a:r>
            <a:r>
              <a:rPr lang="ru-RU" dirty="0"/>
              <a:t>том, что фактически разработка </a:t>
            </a:r>
            <a:r>
              <a:rPr lang="ru-RU" dirty="0" err="1"/>
              <a:t>RESTful</a:t>
            </a:r>
            <a:r>
              <a:rPr lang="ru-RU" dirty="0"/>
              <a:t> API ничем не отличается от разработки </a:t>
            </a:r>
            <a:r>
              <a:rPr lang="ru-RU" dirty="0" smtClean="0"/>
              <a:t>классической </a:t>
            </a:r>
            <a:r>
              <a:rPr lang="ru-RU" dirty="0"/>
              <a:t>библиотеки. Требуется лишь добавить атрибуты типа запроса к </a:t>
            </a:r>
            <a:r>
              <a:rPr lang="ru-RU" dirty="0" smtClean="0"/>
              <a:t>функциям</a:t>
            </a:r>
            <a:r>
              <a:rPr lang="ru-RU" dirty="0"/>
              <a:t>. К классам следует добавить атрибуты, указывающие на адрес данного </a:t>
            </a:r>
            <a:r>
              <a:rPr lang="ru-RU" dirty="0" smtClean="0"/>
              <a:t>класса</a:t>
            </a:r>
            <a:r>
              <a:rPr lang="ru-RU" dirty="0"/>
              <a:t>.</a:t>
            </a:r>
          </a:p>
          <a:p>
            <a:r>
              <a:rPr lang="ru-RU" dirty="0"/>
              <a:t>По итогу разработки получается </a:t>
            </a:r>
            <a:r>
              <a:rPr lang="ru-RU" dirty="0" err="1"/>
              <a:t>RESTful</a:t>
            </a:r>
            <a:r>
              <a:rPr lang="ru-RU" dirty="0"/>
              <a:t> API с готовой автоматически </a:t>
            </a:r>
            <a:r>
              <a:rPr lang="ru-RU" dirty="0" smtClean="0"/>
              <a:t>сгенерированной </a:t>
            </a:r>
            <a:r>
              <a:rPr lang="ru-RU" dirty="0"/>
              <a:t>документацией </a:t>
            </a:r>
            <a:r>
              <a:rPr lang="ru-RU" dirty="0" err="1"/>
              <a:t>OpenAPI</a:t>
            </a:r>
            <a:r>
              <a:rPr lang="ru-RU" dirty="0"/>
              <a:t> (бывший </a:t>
            </a:r>
            <a:r>
              <a:rPr lang="ru-RU" dirty="0" err="1"/>
              <a:t>Swagger</a:t>
            </a:r>
            <a:r>
              <a:rPr lang="ru-RU" dirty="0"/>
              <a:t>).</a:t>
            </a:r>
          </a:p>
          <a:p>
            <a:r>
              <a:rPr lang="ru-RU" dirty="0"/>
              <a:t>Таким образом, реализация Сервиса аутентификации представляет собой </a:t>
            </a:r>
            <a:r>
              <a:rPr lang="ru-RU" dirty="0" smtClean="0"/>
              <a:t>написание </a:t>
            </a:r>
            <a:r>
              <a:rPr lang="ru-RU" dirty="0"/>
              <a:t>3 библиотек: библиотека запросов к внешнему сервису, библиотека </a:t>
            </a:r>
            <a:r>
              <a:rPr lang="ru-RU" dirty="0" smtClean="0"/>
              <a:t>API</a:t>
            </a:r>
            <a:r>
              <a:rPr lang="ru-RU" dirty="0"/>
              <a:t>, библиотека описывающая схему базы данных. В таблице </a:t>
            </a:r>
            <a:r>
              <a:rPr lang="ru-RU" dirty="0" smtClean="0"/>
              <a:t>представлены примеры </a:t>
            </a:r>
            <a:r>
              <a:rPr lang="ru-RU" dirty="0"/>
              <a:t>разработанных функций запросов к API.</a:t>
            </a:r>
          </a:p>
          <a:p>
            <a:endParaRPr lang="ru-RU" dirty="0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688730"/>
              </p:ext>
            </p:extLst>
          </p:nvPr>
        </p:nvGraphicFramePr>
        <p:xfrm>
          <a:off x="6702015" y="2371775"/>
          <a:ext cx="4651785" cy="2716408"/>
        </p:xfrm>
        <a:graphic>
          <a:graphicData uri="http://schemas.openxmlformats.org/drawingml/2006/table">
            <a:tbl>
              <a:tblPr firstRow="1" firstCol="1" bandRow="1"/>
              <a:tblGrid>
                <a:gridCol w="1550595">
                  <a:extLst>
                    <a:ext uri="{9D8B030D-6E8A-4147-A177-3AD203B41FA5}">
                      <a16:colId xmlns:a16="http://schemas.microsoft.com/office/drawing/2014/main" val="1648115660"/>
                    </a:ext>
                  </a:extLst>
                </a:gridCol>
                <a:gridCol w="1550595">
                  <a:extLst>
                    <a:ext uri="{9D8B030D-6E8A-4147-A177-3AD203B41FA5}">
                      <a16:colId xmlns:a16="http://schemas.microsoft.com/office/drawing/2014/main" val="334335918"/>
                    </a:ext>
                  </a:extLst>
                </a:gridCol>
                <a:gridCol w="1550595">
                  <a:extLst>
                    <a:ext uri="{9D8B030D-6E8A-4147-A177-3AD203B41FA5}">
                      <a16:colId xmlns:a16="http://schemas.microsoft.com/office/drawing/2014/main" val="3556701067"/>
                    </a:ext>
                  </a:extLst>
                </a:gridCol>
              </a:tblGrid>
              <a:tr h="67910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Название функции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Входные</a:t>
                      </a:r>
                      <a:r>
                        <a:rPr lang="en-US" sz="1200" b="1" dirty="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 err="1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параметры</a:t>
                      </a:r>
                      <a:endParaRPr lang="ru-RU" sz="1200" dirty="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Выходные параметры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426423"/>
                  </a:ext>
                </a:extLst>
              </a:tr>
              <a:tr h="67910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AuthRequest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RegionCode, Number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AuthId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454011"/>
                  </a:ext>
                </a:extLst>
              </a:tr>
              <a:tr h="67910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SendSMS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AuthId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–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393535"/>
                  </a:ext>
                </a:extLst>
              </a:tr>
              <a:tr h="67910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CodeVerification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Code, </a:t>
                      </a:r>
                      <a:r>
                        <a:rPr lang="en-US" sz="1200" dirty="0" err="1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AuthId</a:t>
                      </a:r>
                      <a:endParaRPr lang="ru-RU" sz="1200" dirty="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JWT-Token</a:t>
                      </a:r>
                      <a:endParaRPr lang="ru-RU" sz="1200" dirty="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615475"/>
                  </a:ext>
                </a:extLst>
              </a:tr>
            </a:tbl>
          </a:graphicData>
        </a:graphic>
      </p:graphicFrame>
      <p:sp>
        <p:nvSpPr>
          <p:cNvPr id="18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  <a:endParaRPr lang="ru-RU" dirty="0"/>
          </a:p>
        </p:txBody>
      </p:sp>
      <p:sp>
        <p:nvSpPr>
          <p:cNvPr id="19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  <a:endParaRPr lang="ru-RU" dirty="0"/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3932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системы.</a:t>
            </a:r>
            <a:br>
              <a:rPr lang="ru-RU" dirty="0" smtClean="0"/>
            </a:br>
            <a:r>
              <a:rPr lang="ru-RU" dirty="0" smtClean="0"/>
              <a:t>Сервис управления автоматами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55741"/>
            <a:ext cx="5245561" cy="3417155"/>
          </a:xfrm>
        </p:spPr>
        <p:txBody>
          <a:bodyPr>
            <a:normAutofit/>
          </a:bodyPr>
          <a:lstStyle/>
          <a:p>
            <a:r>
              <a:rPr lang="ru-RU" dirty="0"/>
              <a:t>В отличии от Сервиса аутентификации в состав контейнера API входит не </a:t>
            </a:r>
            <a:r>
              <a:rPr lang="ru-RU" dirty="0" smtClean="0"/>
              <a:t>только </a:t>
            </a:r>
            <a:r>
              <a:rPr lang="ru-RU" dirty="0"/>
              <a:t>приложение, но и клиент </a:t>
            </a:r>
            <a:r>
              <a:rPr lang="ru-RU" dirty="0" err="1"/>
              <a:t>OpenVPN</a:t>
            </a:r>
            <a:r>
              <a:rPr lang="ru-RU" dirty="0"/>
              <a:t> для установления защищенного канала </a:t>
            </a:r>
            <a:r>
              <a:rPr lang="ru-RU" dirty="0" smtClean="0"/>
              <a:t>сетевой </a:t>
            </a:r>
            <a:r>
              <a:rPr lang="ru-RU" dirty="0"/>
              <a:t>связи с множеством служб управления автоматами.</a:t>
            </a:r>
          </a:p>
          <a:p>
            <a:r>
              <a:rPr lang="ru-RU" dirty="0"/>
              <a:t>Таким образом, реализация API управления автоматами собой написание </a:t>
            </a:r>
            <a:r>
              <a:rPr lang="ru-RU" dirty="0" smtClean="0"/>
              <a:t>3 библиотек</a:t>
            </a:r>
            <a:r>
              <a:rPr lang="ru-RU" dirty="0"/>
              <a:t>: библиотека взаимодействия с автоматами посредством </a:t>
            </a:r>
            <a:r>
              <a:rPr lang="ru-RU" dirty="0" err="1"/>
              <a:t>OpenVPN</a:t>
            </a:r>
            <a:r>
              <a:rPr lang="ru-RU" dirty="0"/>
              <a:t>, </a:t>
            </a:r>
            <a:r>
              <a:rPr lang="ru-RU" dirty="0" smtClean="0"/>
              <a:t>библиотека </a:t>
            </a:r>
            <a:r>
              <a:rPr lang="ru-RU" dirty="0"/>
              <a:t>API, библиотека описывающая схему базы данных. В таблице </a:t>
            </a:r>
            <a:r>
              <a:rPr lang="ru-RU" dirty="0" smtClean="0"/>
              <a:t>представлены </a:t>
            </a:r>
            <a:r>
              <a:rPr lang="ru-RU" dirty="0"/>
              <a:t>примеры разработанных функций запросов к </a:t>
            </a:r>
            <a:r>
              <a:rPr lang="ru-RU" dirty="0" smtClean="0"/>
              <a:t>API.</a:t>
            </a:r>
          </a:p>
          <a:p>
            <a:r>
              <a:rPr lang="ru-RU" dirty="0"/>
              <a:t>Реализация службы управления значительно отличается от остальных </a:t>
            </a:r>
            <a:r>
              <a:rPr lang="ru-RU" dirty="0" smtClean="0"/>
              <a:t>компонентов </a:t>
            </a:r>
            <a:r>
              <a:rPr lang="ru-RU" dirty="0"/>
              <a:t>системы. API имеет минимальный </a:t>
            </a:r>
            <a:r>
              <a:rPr lang="ru-RU" dirty="0" smtClean="0"/>
              <a:t>функционал, только открытие ячейки и получение данных о состоянии автомата.</a:t>
            </a:r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415393"/>
              </p:ext>
            </p:extLst>
          </p:nvPr>
        </p:nvGraphicFramePr>
        <p:xfrm>
          <a:off x="6037410" y="1836302"/>
          <a:ext cx="5584278" cy="3583216"/>
        </p:xfrm>
        <a:graphic>
          <a:graphicData uri="http://schemas.openxmlformats.org/drawingml/2006/table">
            <a:tbl>
              <a:tblPr firstRow="1" firstCol="1" bandRow="1"/>
              <a:tblGrid>
                <a:gridCol w="1861426">
                  <a:extLst>
                    <a:ext uri="{9D8B030D-6E8A-4147-A177-3AD203B41FA5}">
                      <a16:colId xmlns:a16="http://schemas.microsoft.com/office/drawing/2014/main" val="748254147"/>
                    </a:ext>
                  </a:extLst>
                </a:gridCol>
                <a:gridCol w="1861426">
                  <a:extLst>
                    <a:ext uri="{9D8B030D-6E8A-4147-A177-3AD203B41FA5}">
                      <a16:colId xmlns:a16="http://schemas.microsoft.com/office/drawing/2014/main" val="3920338701"/>
                    </a:ext>
                  </a:extLst>
                </a:gridCol>
                <a:gridCol w="1861426">
                  <a:extLst>
                    <a:ext uri="{9D8B030D-6E8A-4147-A177-3AD203B41FA5}">
                      <a16:colId xmlns:a16="http://schemas.microsoft.com/office/drawing/2014/main" val="3845369595"/>
                    </a:ext>
                  </a:extLst>
                </a:gridCol>
              </a:tblGrid>
              <a:tr h="41699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Название функции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Входные</a:t>
                      </a:r>
                      <a:r>
                        <a:rPr lang="en-US" sz="1200" b="1" dirty="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 err="1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параметры</a:t>
                      </a:r>
                      <a:endParaRPr lang="ru-RU" sz="1200" dirty="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Выходные параметры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558841"/>
                  </a:ext>
                </a:extLst>
              </a:tr>
              <a:tr h="6932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RequestInformationAboutCells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ListOfMachinesIds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ListOfMachinesCellsInformation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1810094"/>
                  </a:ext>
                </a:extLst>
              </a:tr>
              <a:tr h="54326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BlanketBackRequest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MachineId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CellNumber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696718"/>
                  </a:ext>
                </a:extLst>
              </a:tr>
              <a:tr h="6932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BlanketReservationRequest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MachineId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ReservationId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221"/>
                  </a:ext>
                </a:extLst>
              </a:tr>
              <a:tr h="54326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BlanketGiveRequest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ReservationId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CellNumber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379341"/>
                  </a:ext>
                </a:extLst>
              </a:tr>
              <a:tr h="6932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BlanketStopReservationRequest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ReservationId</a:t>
                      </a:r>
                      <a:endParaRPr lang="ru-RU" sz="120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PT Serif" panose="020A0603040505020204" pitchFamily="18" charset="-5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–</a:t>
                      </a:r>
                      <a:endParaRPr lang="ru-RU" sz="1200" dirty="0">
                        <a:effectLst/>
                        <a:latin typeface="PT Serif" panose="020A0603040505020204" pitchFamily="18" charset="-52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870361"/>
                  </a:ext>
                </a:extLst>
              </a:tr>
            </a:tbl>
          </a:graphicData>
        </a:graphic>
      </p:graphicFrame>
      <p:sp>
        <p:nvSpPr>
          <p:cNvPr id="13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  <a:endParaRPr lang="ru-RU" dirty="0"/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  <a:endParaRPr lang="ru-RU" dirty="0"/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3898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c7ee3743a9_3_900"/>
          <p:cNvSpPr txBox="1">
            <a:spLocks noGrp="1"/>
          </p:cNvSpPr>
          <p:nvPr>
            <p:ph type="title"/>
          </p:nvPr>
        </p:nvSpPr>
        <p:spPr>
          <a:xfrm>
            <a:off x="515950" y="1410500"/>
            <a:ext cx="57450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dirty="0" smtClean="0">
                <a:latin typeface="HSE Sans" panose="02000000000000000000" pitchFamily="2" charset="0"/>
                <a:ea typeface="+mj-ea"/>
                <a:cs typeface="+mj-cs"/>
              </a:rPr>
              <a:t>Тестирование системы</a:t>
            </a:r>
            <a:endParaRPr lang="ru-RU" dirty="0">
              <a:latin typeface="HSE Sans" panose="02000000000000000000" pitchFamily="2" charset="0"/>
              <a:ea typeface="+mj-ea"/>
              <a:cs typeface="+mj-cs"/>
            </a:endParaRPr>
          </a:p>
        </p:txBody>
      </p:sp>
      <p:sp>
        <p:nvSpPr>
          <p:cNvPr id="431" name="Google Shape;431;g2c7ee3743a9_3_900"/>
          <p:cNvSpPr txBox="1">
            <a:spLocks noGrp="1"/>
          </p:cNvSpPr>
          <p:nvPr>
            <p:ph type="body" idx="1"/>
          </p:nvPr>
        </p:nvSpPr>
        <p:spPr>
          <a:xfrm>
            <a:off x="585900" y="2047225"/>
            <a:ext cx="4153500" cy="82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300" b="1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Методы тестирования: </a:t>
            </a:r>
            <a:endParaRPr sz="1300" b="1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Функциональное тестирование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«Черный ящик» 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«Белый ящик»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Нагрузочное тестирование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Тестирование производительности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</p:txBody>
      </p:sp>
      <p:sp>
        <p:nvSpPr>
          <p:cNvPr id="432" name="Google Shape;432;g2c7ee3743a9_3_900"/>
          <p:cNvSpPr txBox="1">
            <a:spLocks noGrp="1"/>
          </p:cNvSpPr>
          <p:nvPr>
            <p:ph type="body" idx="1"/>
          </p:nvPr>
        </p:nvSpPr>
        <p:spPr>
          <a:xfrm>
            <a:off x="5601000" y="2047225"/>
            <a:ext cx="5884200" cy="387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300" b="1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Средства тестирования: </a:t>
            </a:r>
            <a:endParaRPr sz="1300" b="1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Для управления и организации тестирования: 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ru-RU" sz="1300" dirty="0" err="1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TestIT</a:t>
            </a: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 – система управления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-RU" sz="1300" dirty="0" err="1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Telegram</a:t>
            </a: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 – средство общения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Для тестирования API: 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ru-RU" sz="1300" dirty="0" err="1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Postman</a:t>
            </a: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 – сервис для комплексного составления и отправления запросов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-RU" sz="1300" dirty="0" err="1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Swagger</a:t>
            </a: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 – средство просмотра документации и быстрой проверки запросов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Для автоматизированного тестирования: 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ru-RU" sz="1300" dirty="0" err="1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Unit</a:t>
            </a: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-тестирование – проверка отдельных компонентов программы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-RU" sz="1300" dirty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rPr>
              <a:t>CI/CD – выполнение автоматическое тестирование</a:t>
            </a:r>
            <a:endParaRPr sz="1300" dirty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71" y="502742"/>
            <a:ext cx="8711939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12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g2c7ee3743a9_3_553"/>
          <p:cNvPicPr preferRelativeResize="0"/>
          <p:nvPr/>
        </p:nvPicPr>
        <p:blipFill rotWithShape="1">
          <a:blip r:embed="rId3">
            <a:alphaModFix/>
          </a:blip>
          <a:srcRect l="2238"/>
          <a:stretch/>
        </p:blipFill>
        <p:spPr>
          <a:xfrm>
            <a:off x="1558263" y="1212600"/>
            <a:ext cx="9075476" cy="54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571" y="502742"/>
            <a:ext cx="8711939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14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622317-DCC7-F945-8031-3E7F389B98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171" y="1968649"/>
            <a:ext cx="10682426" cy="42600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dirty="0" smtClean="0"/>
              <a:t>В ходе работы выполненной в рамках преддипломной практики были достигнуты следующие задачи: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Изучена предметная область, составлены портреты конкурирующих систем.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Проведен функционально-стоимостной анализ, определена экономическая целесообразность проекта.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Определены и зафиксированы требования к системе.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Проведено проектирование системы, включая 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выбор основного архитектурного паттерна, 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высокоуровневое определение архитектуры </a:t>
            </a:r>
            <a:r>
              <a:rPr lang="ru-RU" dirty="0" err="1" smtClean="0"/>
              <a:t>микросервисов</a:t>
            </a:r>
            <a:r>
              <a:rPr lang="ru-RU" dirty="0" smtClean="0"/>
              <a:t>,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макетирование интерфейса системы,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п</a:t>
            </a:r>
            <a:r>
              <a:rPr lang="ru-RU" dirty="0" smtClean="0"/>
              <a:t>олное проектирование сервисов пользовательского интерфейса, аутентификации и управления автоматами,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сформирована схема базы данных.</a:t>
            </a:r>
            <a:endParaRPr lang="ru-RU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Выполнены задачи направленные на формирование сплоченной команды разработки, такие как выбор методов и способов управления командой, включая выбор программных средств управления разработкой.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Разработаны и протестированы </a:t>
            </a:r>
            <a:r>
              <a:rPr lang="ru-RU" dirty="0" err="1" smtClean="0"/>
              <a:t>микросервсы</a:t>
            </a:r>
            <a:r>
              <a:rPr lang="ru-RU" dirty="0" smtClean="0"/>
              <a:t> «Пользовательский интерфейс», «Сервис аутентификации», «Сервис управления автоматами».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Выбран поставщик сервисов для развёртывания системы, проведена настройка виртуальной машины и сервиса </a:t>
            </a:r>
            <a:r>
              <a:rPr lang="en-US" dirty="0" smtClean="0"/>
              <a:t>Kubernetes </a:t>
            </a:r>
            <a:r>
              <a:rPr lang="ru-RU" dirty="0" smtClean="0"/>
              <a:t>на стороне поставщика.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Разработаны алгоритмы автоматической сборки, тестирования и развертывания системы.</a:t>
            </a: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  <a:endParaRPr lang="ru-RU" dirty="0"/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7276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>
            <a:normAutofit/>
          </a:bodyPr>
          <a:lstStyle/>
          <a:p>
            <a:r>
              <a:rPr lang="ru-RU" dirty="0" smtClean="0"/>
              <a:t>Идея бизнеса, создание </a:t>
            </a:r>
            <a:r>
              <a:rPr lang="ru-RU" dirty="0" err="1" smtClean="0"/>
              <a:t>стартапа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622317-DCC7-F945-8031-3E7F389B98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379663"/>
            <a:ext cx="4518762" cy="2399371"/>
          </a:xfrm>
        </p:spPr>
        <p:txBody>
          <a:bodyPr/>
          <a:lstStyle/>
          <a:p>
            <a:r>
              <a:rPr lang="ru-RU" dirty="0" smtClean="0"/>
              <a:t>На пересечении растущих рынков была найдена бизнес-идея: краткосрочная аренда пледов через </a:t>
            </a:r>
            <a:r>
              <a:rPr lang="ru-RU" dirty="0" err="1" smtClean="0"/>
              <a:t>вендинговые</a:t>
            </a:r>
            <a:r>
              <a:rPr lang="ru-RU" dirty="0" smtClean="0"/>
              <a:t> автоматы. </a:t>
            </a:r>
          </a:p>
          <a:p>
            <a:r>
              <a:rPr lang="ru-RU" dirty="0" smtClean="0"/>
              <a:t>Были проведены исследования рынка, которые показали существование потребности жителей городов в возможности взять плед в аренду в парке</a:t>
            </a:r>
            <a:r>
              <a:rPr lang="ru-RU" dirty="0"/>
              <a:t> </a:t>
            </a:r>
            <a:r>
              <a:rPr lang="ru-RU" dirty="0" smtClean="0"/>
              <a:t>и достаточный размер рынка сбыта. </a:t>
            </a:r>
          </a:p>
          <a:p>
            <a:r>
              <a:rPr lang="ru-RU" dirty="0" smtClean="0"/>
              <a:t>Для реализации бизнес-идеи была создана компания ООО «ГЭТ Э БЛАНКЕТ», выступающая заказчиком работы.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25E05A5-31FE-6744-BC43-4BB36CF747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46BB51F-3F05-3C42-B510-D008849890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/>
              <a:t>Главная </a:t>
            </a:r>
            <a:r>
              <a:rPr lang="ru-RU" dirty="0" smtClean="0"/>
              <a:t>бизнес-цель </a:t>
            </a:r>
            <a:r>
              <a:rPr lang="ru-RU" dirty="0"/>
              <a:t>проекта: </a:t>
            </a:r>
          </a:p>
          <a:p>
            <a:r>
              <a:rPr lang="ru-RU" dirty="0" smtClean="0"/>
              <a:t>Сделать возможной </a:t>
            </a:r>
            <a:r>
              <a:rPr lang="ru-RU" dirty="0"/>
              <a:t>автоматизированную краткосрочную аренду пледов </a:t>
            </a:r>
            <a:r>
              <a:rPr lang="ru-RU" dirty="0" smtClean="0"/>
              <a:t>через </a:t>
            </a:r>
            <a:r>
              <a:rPr lang="ru-RU" dirty="0" err="1"/>
              <a:t>вендинговые</a:t>
            </a:r>
            <a:r>
              <a:rPr lang="ru-RU" dirty="0"/>
              <a:t> </a:t>
            </a:r>
            <a:r>
              <a:rPr lang="ru-RU" dirty="0" smtClean="0"/>
              <a:t>аппараты</a:t>
            </a:r>
            <a:endParaRPr lang="ru-RU" dirty="0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  <a:endParaRPr lang="ru-RU" dirty="0"/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  <a:endParaRPr lang="ru-RU" dirty="0"/>
          </a:p>
        </p:txBody>
      </p:sp>
      <p:sp>
        <p:nvSpPr>
          <p:cNvPr id="23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3636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7" y="2404670"/>
            <a:ext cx="9317152" cy="1978323"/>
          </a:xfrm>
        </p:spPr>
        <p:txBody>
          <a:bodyPr>
            <a:noAutofit/>
          </a:bodyPr>
          <a:lstStyle/>
          <a:p>
            <a:r>
              <a:rPr lang="ru-RU" sz="3200" b="1" dirty="0"/>
              <a:t>РАЗРАБОТКА АРХИТЕКТУРЫ И </a:t>
            </a:r>
            <a:r>
              <a:rPr lang="ru-RU" sz="3200" b="1" dirty="0" smtClean="0"/>
              <a:t>ИНФОРМАЦИОННЫХ </a:t>
            </a:r>
            <a:r>
              <a:rPr lang="ru-RU" sz="3200" b="1" dirty="0"/>
              <a:t>ПОДСИСТЕМ СИСТЕМЫ КРАТКОСРОЧНОЙ </a:t>
            </a:r>
            <a:r>
              <a:rPr lang="ru-RU" sz="3200" b="1" dirty="0" smtClean="0"/>
              <a:t>АРЕНДЫ ЧЕРЕЗ </a:t>
            </a:r>
            <a:r>
              <a:rPr lang="ru-RU" sz="3200" b="1" dirty="0"/>
              <a:t>ВЕНДИНГОВЫЕ </a:t>
            </a:r>
            <a:r>
              <a:rPr lang="ru-RU" sz="3200" b="1" dirty="0" smtClean="0"/>
              <a:t>АППАРАТЫ</a:t>
            </a:r>
            <a:endParaRPr lang="ru-RU" sz="32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социально-экономических и компьютерных </a:t>
            </a:r>
            <a:r>
              <a:rPr lang="ru-RU" dirty="0" smtClean="0"/>
              <a:t>наук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Департамент информационных технологий в бизнесе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Пермь, 2024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967" y="4548752"/>
            <a:ext cx="7625267" cy="12708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1800"/>
              </a:spcAft>
            </a:pPr>
            <a:r>
              <a:rPr lang="ru-RU" dirty="0"/>
              <a:t>Отчет по преддипломной практике </a:t>
            </a:r>
            <a:br>
              <a:rPr lang="ru-RU" dirty="0"/>
            </a:br>
            <a:r>
              <a:rPr lang="ru-RU" dirty="0"/>
              <a:t>Выполнил: Перминов Николай Александрович</a:t>
            </a:r>
            <a:br>
              <a:rPr lang="ru-RU" dirty="0"/>
            </a:br>
            <a:r>
              <a:rPr lang="ru-RU" dirty="0"/>
              <a:t>Научный руководитель: </a:t>
            </a:r>
            <a:r>
              <a:rPr lang="ru-RU" dirty="0" smtClean="0"/>
              <a:t>Плаксин </a:t>
            </a:r>
            <a:r>
              <a:rPr lang="ru-RU" dirty="0"/>
              <a:t>Михаил </a:t>
            </a:r>
            <a:r>
              <a:rPr lang="ru-RU" dirty="0" smtClean="0"/>
              <a:t>Александрович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678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80FC3A29-7E6A-6A44-ACE4-DF555422EA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55741"/>
            <a:ext cx="5245561" cy="341715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Программная инженерия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0904"/>
            <a:ext cx="2492187" cy="408109"/>
          </a:xfrm>
        </p:spPr>
        <p:txBody>
          <a:bodyPr/>
          <a:lstStyle/>
          <a:p>
            <a:r>
              <a:rPr lang="ru-RU" dirty="0" smtClean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 smtClean="0"/>
              <a:t>вендинговые</a:t>
            </a:r>
            <a:r>
              <a:rPr lang="ru-RU" dirty="0" smtClean="0"/>
              <a:t> аппараты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Постановка </a:t>
            </a:r>
            <a:r>
              <a:rPr lang="ru-RU" dirty="0" smtClean="0"/>
              <a:t>задачи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648CF85-8F56-2C4F-8090-85FF4624B5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Программная инженерия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76F3CC-3C73-F441-AAE6-50AF712E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7E5D6A-C1E4-8943-BE6A-9D9537FCC2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F4B1D31-3576-0740-BA52-B317564F66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688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622317-DCC7-F945-8031-3E7F389B98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25E05A5-31FE-6744-BC43-4BB36CF747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46BB51F-3F05-3C42-B510-D008849890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383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686AF3F-C863-864E-AFDC-D574F8060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A1EC68-7619-8F49-AEC3-176ECF1F6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23B065-0902-0141-A245-63D5DCF436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72CBB7-AE1B-9D40-A298-6BDF023A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9" y="2379663"/>
            <a:ext cx="3934344" cy="2399371"/>
          </a:xfrm>
        </p:spPr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0C8845F-A8AF-E740-B50B-ED5E864366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ABD719A7-142E-4F46-8CBF-24A2EA31B2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7072074"/>
              </p:ext>
            </p:extLst>
          </p:nvPr>
        </p:nvGraphicFramePr>
        <p:xfrm>
          <a:off x="5227605" y="1449388"/>
          <a:ext cx="6478438" cy="4824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1150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86F7981-A866-4E4F-9C65-238C1CF1BA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B0430D-2AAB-034E-ACD0-CF459E67A8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EFAF764-99F8-D24D-8800-048869E594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177AD93-3EFC-2044-AFA8-AD76C22C45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180B62D-0B0D-424A-9F38-8A8CCB1A7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8320C78-70B9-FB4C-A8E5-E019F0B0F7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6D5D6F76-9C34-3D40-B24A-A6A48894F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0645874"/>
              </p:ext>
            </p:extLst>
          </p:nvPr>
        </p:nvGraphicFramePr>
        <p:xfrm>
          <a:off x="5227605" y="1449388"/>
          <a:ext cx="6478438" cy="4824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25894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BE1F6DB-2C79-0F40-985F-DB8180BAF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CC9B4C-151F-204A-9B26-BE1838EFB2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CD81CA-2715-AB4B-A575-27FBCE550D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759A9C6-69C4-5447-8A46-A98387532C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046D457-8508-DC4E-812D-661705280F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2">
            <a:extLst>
              <a:ext uri="{FF2B5EF4-FFF2-40B4-BE49-F238E27FC236}">
                <a16:creationId xmlns:a16="http://schemas.microsoft.com/office/drawing/2014/main" id="{B6403415-0182-3040-9E71-1477248925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8286825"/>
              </p:ext>
            </p:extLst>
          </p:nvPr>
        </p:nvGraphicFramePr>
        <p:xfrm>
          <a:off x="5164930" y="1460275"/>
          <a:ext cx="6476207" cy="4765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82655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239B216-F5ED-B348-A1BB-CE85242168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86A2D4-D42B-854C-9F3E-6A8095E580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28F0E61-4402-1545-ABC6-7EB156E5B9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B6EC5B9-282D-B84A-B169-E82D52070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2A84FC5-C615-ED4D-97BC-765AAF5047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F119484-3D29-A348-BD16-DC41D64EC4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E558DF3-421A-AD4A-8AAD-D7C6C3A92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D82ABC5-6628-FA4A-9DBB-38E61DCF39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CC25597-0929-B146-8CD4-B783CF82D8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34FA5CE5-ECF7-C344-83CF-2D4A06A504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159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79B934C-D7E2-DD48-BCA2-BCD2E21D6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654682-36D6-CD40-8608-A97244D286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643567B-6E74-9542-8F9A-1A48CBB738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8204F7D-250B-3E40-B4D7-7CC3EB67E9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120C26E-BD42-274D-944E-BE316BE9C3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B139B2D5-1198-C647-919C-53E12F01A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273429"/>
              </p:ext>
            </p:extLst>
          </p:nvPr>
        </p:nvGraphicFramePr>
        <p:xfrm>
          <a:off x="585787" y="2274857"/>
          <a:ext cx="11058081" cy="2993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451">
                  <a:extLst>
                    <a:ext uri="{9D8B030D-6E8A-4147-A177-3AD203B41FA5}">
                      <a16:colId xmlns:a16="http://schemas.microsoft.com/office/drawing/2014/main" val="3757515663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1046102616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3784908466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4180931641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1144053917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1079961596"/>
                    </a:ext>
                  </a:extLst>
                </a:gridCol>
              </a:tblGrid>
              <a:tr h="598670">
                <a:tc>
                  <a:txBody>
                    <a:bodyPr/>
                    <a:lstStyle/>
                    <a:p>
                      <a:r>
                        <a:rPr lang="ru-RU" sz="1300" b="0" dirty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Название столбца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Кооперация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Минимизация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Актуализация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Верификация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Буферизация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16697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Показатели эффективности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12 343 567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3 287 498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34 353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456 578 678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23 424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980882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Еще показатели, </a:t>
                      </a:r>
                      <a:b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</a:b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но эффективности ли?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345 353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28 764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67 868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909 837 459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900 077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854252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И еще немного показателей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67 868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1 293 090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23 324 213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12 334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34 567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144885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ИТОГО</a:t>
                      </a: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63 836 746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35 216 735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75 984 375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3 984 759 835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 dirty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34 785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909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011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89DE17A-284C-2E41-93C3-9200CA02CA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78241C-36DA-AB4E-9AD3-95F879081C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03F95F2-80C6-8C4D-9EEF-1B0C6D5074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9146A8-906F-D549-86C7-8070DF7723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59F32C4-55B8-154A-9E2C-3ED20C5F2B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E1C6FBC-4D80-1A4A-974A-8D8B40DD35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D12E3B33-2014-1148-A557-995194FEF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392704"/>
              </p:ext>
            </p:extLst>
          </p:nvPr>
        </p:nvGraphicFramePr>
        <p:xfrm>
          <a:off x="517198" y="2312627"/>
          <a:ext cx="7529520" cy="2993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1808">
                  <a:extLst>
                    <a:ext uri="{9D8B030D-6E8A-4147-A177-3AD203B41FA5}">
                      <a16:colId xmlns:a16="http://schemas.microsoft.com/office/drawing/2014/main" val="3757515663"/>
                    </a:ext>
                  </a:extLst>
                </a:gridCol>
                <a:gridCol w="1505904">
                  <a:extLst>
                    <a:ext uri="{9D8B030D-6E8A-4147-A177-3AD203B41FA5}">
                      <a16:colId xmlns:a16="http://schemas.microsoft.com/office/drawing/2014/main" val="4180931641"/>
                    </a:ext>
                  </a:extLst>
                </a:gridCol>
                <a:gridCol w="1505904">
                  <a:extLst>
                    <a:ext uri="{9D8B030D-6E8A-4147-A177-3AD203B41FA5}">
                      <a16:colId xmlns:a16="http://schemas.microsoft.com/office/drawing/2014/main" val="1144053917"/>
                    </a:ext>
                  </a:extLst>
                </a:gridCol>
                <a:gridCol w="1505904">
                  <a:extLst>
                    <a:ext uri="{9D8B030D-6E8A-4147-A177-3AD203B41FA5}">
                      <a16:colId xmlns:a16="http://schemas.microsoft.com/office/drawing/2014/main" val="1079961596"/>
                    </a:ext>
                  </a:extLst>
                </a:gridCol>
              </a:tblGrid>
              <a:tr h="598670">
                <a:tc>
                  <a:txBody>
                    <a:bodyPr/>
                    <a:lstStyle/>
                    <a:p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Название столбца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dirty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Актуализация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Верификация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Буферизация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16697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Показатели эффективности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34 353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456 578 678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23 424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980882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Еще показатели, </a:t>
                      </a:r>
                      <a:b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</a:b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но эффективности ли?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67 868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909 837 459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900 077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854252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И еще немного показателей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23 324 213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12 334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34 567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144885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ИТОГО</a:t>
                      </a:r>
                      <a:endParaRPr lang="en-RU" sz="10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75 984 375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3 984 759 835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 dirty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34 785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909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831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060AA73-8574-054A-B94B-1EAA5FAB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Экономическое обоснование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E7B9744-FF5D-DB4B-8DCD-FF4C0C5728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379663"/>
            <a:ext cx="4322531" cy="3674908"/>
          </a:xfrm>
        </p:spPr>
        <p:txBody>
          <a:bodyPr>
            <a:normAutofit/>
          </a:bodyPr>
          <a:lstStyle/>
          <a:p>
            <a:r>
              <a:rPr lang="en-US" dirty="0"/>
              <a:t>TAM – 20 </a:t>
            </a:r>
            <a:r>
              <a:rPr lang="ru-RU" dirty="0"/>
              <a:t>млрд рублей в год</a:t>
            </a:r>
          </a:p>
          <a:p>
            <a:r>
              <a:rPr lang="en-US" dirty="0"/>
              <a:t>SAM – 2 </a:t>
            </a:r>
            <a:r>
              <a:rPr lang="ru-RU" dirty="0"/>
              <a:t>млрд рублей в год </a:t>
            </a:r>
          </a:p>
          <a:p>
            <a:r>
              <a:rPr lang="en-US" dirty="0"/>
              <a:t>SOM – 1 </a:t>
            </a:r>
            <a:r>
              <a:rPr lang="ru-RU" dirty="0"/>
              <a:t>млрд рублей в год</a:t>
            </a:r>
          </a:p>
          <a:p>
            <a:r>
              <a:rPr lang="ru-RU" dirty="0"/>
              <a:t>В ходе проведения функционально стоимостного анализа было выявлено, что на реализацию программно-аппаратного комплекса потребуется примерно 300 тыс. рублей, это учитывалось при построении финансовой модели. </a:t>
            </a:r>
          </a:p>
          <a:p>
            <a:r>
              <a:rPr lang="ru-RU" dirty="0"/>
              <a:t>По финансовой модели рентабельность составила 50% сезон или 25% в год. Финансовая модель на 5 лет показывает рост капитала в </a:t>
            </a:r>
            <a:r>
              <a:rPr lang="ru-RU" dirty="0" smtClean="0"/>
              <a:t>50 </a:t>
            </a:r>
            <a:r>
              <a:rPr lang="ru-RU" dirty="0"/>
              <a:t>раз при стартовых вложениях в 1 млн рублей.</a:t>
            </a:r>
            <a:endParaRPr lang="ru-RU" dirty="0"/>
          </a:p>
        </p:txBody>
      </p:sp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022D589A-AE6E-0148-B445-EEFA833B44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6242441"/>
              </p:ext>
            </p:extLst>
          </p:nvPr>
        </p:nvGraphicFramePr>
        <p:xfrm>
          <a:off x="5443267" y="1478263"/>
          <a:ext cx="6197871" cy="4741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  <a:endParaRPr lang="ru-RU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  <a:endParaRPr lang="ru-RU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2810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FF74A83-394A-E64F-B26C-8B288BF61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08E74D-9D70-3B41-9778-E6E8B05CDF2D}"/>
              </a:ext>
            </a:extLst>
          </p:cNvPr>
          <p:cNvCxnSpPr>
            <a:cxnSpLocks/>
          </p:cNvCxnSpPr>
          <p:nvPr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B3484F-8C76-694C-8CD1-F1F8262BD87E}"/>
              </a:ext>
            </a:extLst>
          </p:cNvPr>
          <p:cNvCxnSpPr>
            <a:cxnSpLocks/>
          </p:cNvCxnSpPr>
          <p:nvPr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571D10A-0DDC-9847-BD1B-712A3C9F3055}"/>
              </a:ext>
            </a:extLst>
          </p:cNvPr>
          <p:cNvCxnSpPr>
            <a:cxnSpLocks/>
          </p:cNvCxnSpPr>
          <p:nvPr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E64125C-F6DE-1F4A-A554-9F1C35EAFB8C}"/>
              </a:ext>
            </a:extLst>
          </p:cNvPr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40</a:t>
            </a:fld>
            <a:endParaRPr lang="ru-RU" sz="20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E2D9CC-0CF4-324B-BFF1-AC830802DEEB}"/>
              </a:ext>
            </a:extLst>
          </p:cNvPr>
          <p:cNvCxnSpPr>
            <a:cxnSpLocks/>
          </p:cNvCxnSpPr>
          <p:nvPr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4444CA-9D6F-284E-98D3-495FED2BD6B6}"/>
              </a:ext>
            </a:extLst>
          </p:cNvPr>
          <p:cNvSpPr txBox="1"/>
          <p:nvPr/>
        </p:nvSpPr>
        <p:spPr>
          <a:xfrm>
            <a:off x="489975" y="1396903"/>
            <a:ext cx="10132991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8FC5D1-C06C-E849-9E8B-5E67DDC48923}"/>
              </a:ext>
            </a:extLst>
          </p:cNvPr>
          <p:cNvSpPr txBox="1"/>
          <p:nvPr/>
        </p:nvSpPr>
        <p:spPr>
          <a:xfrm>
            <a:off x="517199" y="2367263"/>
            <a:ext cx="2808710" cy="169277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83BFAB-DEA4-5E45-92C4-E5AF0FE3E415}"/>
              </a:ext>
            </a:extLst>
          </p:cNvPr>
          <p:cNvSpPr/>
          <p:nvPr/>
        </p:nvSpPr>
        <p:spPr>
          <a:xfrm>
            <a:off x="5392982" y="1539363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E0A4AB-A313-3D40-B5AD-E5C8DC95DB74}"/>
              </a:ext>
            </a:extLst>
          </p:cNvPr>
          <p:cNvSpPr/>
          <p:nvPr/>
        </p:nvSpPr>
        <p:spPr>
          <a:xfrm>
            <a:off x="6742925" y="1539363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78E7781-F2DE-D74E-9B7F-C8C6D0D61522}"/>
              </a:ext>
            </a:extLst>
          </p:cNvPr>
          <p:cNvSpPr/>
          <p:nvPr/>
        </p:nvSpPr>
        <p:spPr>
          <a:xfrm>
            <a:off x="8092868" y="1539363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7827DCE-02F9-5143-BDEA-B106C5917739}"/>
              </a:ext>
            </a:extLst>
          </p:cNvPr>
          <p:cNvSpPr/>
          <p:nvPr/>
        </p:nvSpPr>
        <p:spPr>
          <a:xfrm>
            <a:off x="9442811" y="1539363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3482E6-4D29-2A46-BB3E-589A6F246F89}"/>
              </a:ext>
            </a:extLst>
          </p:cNvPr>
          <p:cNvSpPr/>
          <p:nvPr/>
        </p:nvSpPr>
        <p:spPr>
          <a:xfrm>
            <a:off x="10792754" y="1539363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51925AB-6C21-5A46-9F9B-1CA8099188A8}"/>
              </a:ext>
            </a:extLst>
          </p:cNvPr>
          <p:cNvSpPr/>
          <p:nvPr/>
        </p:nvSpPr>
        <p:spPr>
          <a:xfrm>
            <a:off x="5392982" y="2800272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02F69A0-A988-4242-A9E8-880848B00B03}"/>
              </a:ext>
            </a:extLst>
          </p:cNvPr>
          <p:cNvSpPr/>
          <p:nvPr/>
        </p:nvSpPr>
        <p:spPr>
          <a:xfrm>
            <a:off x="6742925" y="2800272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A6A957B-BB32-3240-89BD-33052ADA9ABF}"/>
              </a:ext>
            </a:extLst>
          </p:cNvPr>
          <p:cNvSpPr/>
          <p:nvPr/>
        </p:nvSpPr>
        <p:spPr>
          <a:xfrm>
            <a:off x="8092868" y="2800272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E87591-F9D6-6344-9807-0B35DF0B2062}"/>
              </a:ext>
            </a:extLst>
          </p:cNvPr>
          <p:cNvSpPr/>
          <p:nvPr/>
        </p:nvSpPr>
        <p:spPr>
          <a:xfrm>
            <a:off x="9442811" y="2800272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769F254-2DAF-F84D-832D-24A3D0003AAB}"/>
              </a:ext>
            </a:extLst>
          </p:cNvPr>
          <p:cNvSpPr/>
          <p:nvPr/>
        </p:nvSpPr>
        <p:spPr>
          <a:xfrm>
            <a:off x="10792754" y="2800272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21E739E-B51D-C142-BDEB-28AD4BA9CA01}"/>
              </a:ext>
            </a:extLst>
          </p:cNvPr>
          <p:cNvSpPr/>
          <p:nvPr/>
        </p:nvSpPr>
        <p:spPr>
          <a:xfrm>
            <a:off x="5392982" y="4061182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F99637E-2D27-9242-AFF4-A09F1DDC431E}"/>
              </a:ext>
            </a:extLst>
          </p:cNvPr>
          <p:cNvSpPr/>
          <p:nvPr/>
        </p:nvSpPr>
        <p:spPr>
          <a:xfrm>
            <a:off x="6742925" y="4061182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3F586A1-643C-B345-9ADE-799A215A0217}"/>
              </a:ext>
            </a:extLst>
          </p:cNvPr>
          <p:cNvSpPr/>
          <p:nvPr/>
        </p:nvSpPr>
        <p:spPr>
          <a:xfrm>
            <a:off x="8092868" y="4061182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DFB083-9056-1444-9A0D-2C325BC82455}"/>
              </a:ext>
            </a:extLst>
          </p:cNvPr>
          <p:cNvSpPr/>
          <p:nvPr/>
        </p:nvSpPr>
        <p:spPr>
          <a:xfrm>
            <a:off x="9442811" y="4061182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4B6D0A-E0DA-6544-B438-0448F952579B}"/>
              </a:ext>
            </a:extLst>
          </p:cNvPr>
          <p:cNvSpPr/>
          <p:nvPr/>
        </p:nvSpPr>
        <p:spPr>
          <a:xfrm>
            <a:off x="10792754" y="4061182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A0ADF3E-E144-3748-847C-21566C272BC7}"/>
              </a:ext>
            </a:extLst>
          </p:cNvPr>
          <p:cNvSpPr/>
          <p:nvPr/>
        </p:nvSpPr>
        <p:spPr>
          <a:xfrm>
            <a:off x="5392982" y="5341342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B345C75-AE5D-2640-AA19-BA885DDC38A2}"/>
              </a:ext>
            </a:extLst>
          </p:cNvPr>
          <p:cNvSpPr/>
          <p:nvPr/>
        </p:nvSpPr>
        <p:spPr>
          <a:xfrm>
            <a:off x="6742925" y="5341342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F2F2A4F-FBE1-7149-9E3D-BFEB7D66D50D}"/>
              </a:ext>
            </a:extLst>
          </p:cNvPr>
          <p:cNvSpPr/>
          <p:nvPr/>
        </p:nvSpPr>
        <p:spPr>
          <a:xfrm>
            <a:off x="8092868" y="5341342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1E3DF2C-C678-544A-9859-37315568A0F1}"/>
              </a:ext>
            </a:extLst>
          </p:cNvPr>
          <p:cNvSpPr/>
          <p:nvPr/>
        </p:nvSpPr>
        <p:spPr>
          <a:xfrm>
            <a:off x="9442811" y="5341342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E4896C9-4AB9-D643-B3ED-7FAD81A68D76}"/>
              </a:ext>
            </a:extLst>
          </p:cNvPr>
          <p:cNvSpPr/>
          <p:nvPr/>
        </p:nvSpPr>
        <p:spPr>
          <a:xfrm>
            <a:off x="10792754" y="5341342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C66643-1ABC-3D4D-9BCC-76A74AE83A92}"/>
              </a:ext>
            </a:extLst>
          </p:cNvPr>
          <p:cNvSpPr txBox="1"/>
          <p:nvPr/>
        </p:nvSpPr>
        <p:spPr>
          <a:xfrm>
            <a:off x="1057816" y="497315"/>
            <a:ext cx="2346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5912A7-8DCC-AF4C-82B2-7283ED0B4053}"/>
              </a:ext>
            </a:extLst>
          </p:cNvPr>
          <p:cNvSpPr txBox="1"/>
          <p:nvPr/>
        </p:nvSpPr>
        <p:spPr>
          <a:xfrm>
            <a:off x="3365627" y="497315"/>
            <a:ext cx="2346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16C3C5-5235-EC47-85FA-7C1895E625F8}"/>
              </a:ext>
            </a:extLst>
          </p:cNvPr>
          <p:cNvSpPr txBox="1"/>
          <p:nvPr/>
        </p:nvSpPr>
        <p:spPr>
          <a:xfrm>
            <a:off x="6158118" y="497315"/>
            <a:ext cx="2346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108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FFBD88B-BF2A-8F44-B648-677BB7D975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6DFA47-ACB8-5246-AC9C-19D438CF65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9A5DD86-C5F3-5843-B60F-AC26E1B162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060AA73-8574-054A-B94B-1EAA5FAB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E7B9744-FF5D-DB4B-8DCD-FF4C0C5728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4F67C03-69F9-1545-97DC-7A7E8768AD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022D589A-AE6E-0148-B445-EEFA833B44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3250265"/>
              </p:ext>
            </p:extLst>
          </p:nvPr>
        </p:nvGraphicFramePr>
        <p:xfrm>
          <a:off x="5443267" y="1478263"/>
          <a:ext cx="6197871" cy="4741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89723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00C4599-D949-6249-9062-C77D642165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61ED2D-36DC-AE46-9981-A638C91D8A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2072AC-9151-194C-B908-9F4F2D9B42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D6A4FAF-EC6A-C648-997B-399BE9C4A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CC1D1D6-ED62-E74A-9164-8665C27429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3DA4FC2-5228-4246-AAA9-98E8805877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10" name="Chart 2">
            <a:extLst>
              <a:ext uri="{FF2B5EF4-FFF2-40B4-BE49-F238E27FC236}">
                <a16:creationId xmlns:a16="http://schemas.microsoft.com/office/drawing/2014/main" id="{C6004EA5-C3A3-F640-818F-605E421A80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5499959"/>
              </p:ext>
            </p:extLst>
          </p:nvPr>
        </p:nvGraphicFramePr>
        <p:xfrm>
          <a:off x="5382882" y="1491751"/>
          <a:ext cx="6203707" cy="4782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85935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BBEC88F-6906-354A-A295-B901540E38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7B27E3-403D-0A44-820A-E949712966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DC373F-6B5B-D34B-88FC-10A379931F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9136B00-8ADB-0C43-B3A0-0D2A6264D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A515058-8F19-BC4F-8C77-159E5910F8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Диаграммы и графики можно делать с использованием паттернов, которые доступны в </a:t>
            </a:r>
            <a:r>
              <a:rPr lang="en-GB" dirty="0"/>
              <a:t>Power Point, </a:t>
            </a:r>
            <a:r>
              <a:rPr lang="ru-RU" dirty="0"/>
              <a:t>главное не переборщить с украшательством. Для заливки можно выбрать основной темно-синий цвет и дополнительный синий.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3B9F0BA-3D71-034B-9EF0-4C4758E86F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2">
            <a:extLst>
              <a:ext uri="{FF2B5EF4-FFF2-40B4-BE49-F238E27FC236}">
                <a16:creationId xmlns:a16="http://schemas.microsoft.com/office/drawing/2014/main" id="{7C5B2B87-83A4-4F43-9C22-8B3D1106CA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0374232"/>
              </p:ext>
            </p:extLst>
          </p:nvPr>
        </p:nvGraphicFramePr>
        <p:xfrm>
          <a:off x="5365630" y="1491751"/>
          <a:ext cx="6220960" cy="4782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218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6663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2161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48204F7D-250B-3E40-B4D7-7CC3EB67E9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dirty="0" smtClean="0"/>
              <a:t>Конкурирующие системы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120C26E-BD42-274D-944E-BE316BE9C3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 dirty="0"/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B139B2D5-1198-C647-919C-53E12F01A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234181"/>
              </p:ext>
            </p:extLst>
          </p:nvPr>
        </p:nvGraphicFramePr>
        <p:xfrm>
          <a:off x="585772" y="2081430"/>
          <a:ext cx="11058080" cy="3331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314">
                  <a:extLst>
                    <a:ext uri="{9D8B030D-6E8A-4147-A177-3AD203B41FA5}">
                      <a16:colId xmlns:a16="http://schemas.microsoft.com/office/drawing/2014/main" val="3757515663"/>
                    </a:ext>
                  </a:extLst>
                </a:gridCol>
                <a:gridCol w="1237130">
                  <a:extLst>
                    <a:ext uri="{9D8B030D-6E8A-4147-A177-3AD203B41FA5}">
                      <a16:colId xmlns:a16="http://schemas.microsoft.com/office/drawing/2014/main" val="1046102616"/>
                    </a:ext>
                  </a:extLst>
                </a:gridCol>
                <a:gridCol w="1333948">
                  <a:extLst>
                    <a:ext uri="{9D8B030D-6E8A-4147-A177-3AD203B41FA5}">
                      <a16:colId xmlns:a16="http://schemas.microsoft.com/office/drawing/2014/main" val="527597976"/>
                    </a:ext>
                  </a:extLst>
                </a:gridCol>
                <a:gridCol w="1258645">
                  <a:extLst>
                    <a:ext uri="{9D8B030D-6E8A-4147-A177-3AD203B41FA5}">
                      <a16:colId xmlns:a16="http://schemas.microsoft.com/office/drawing/2014/main" val="198948108"/>
                    </a:ext>
                  </a:extLst>
                </a:gridCol>
                <a:gridCol w="1247887">
                  <a:extLst>
                    <a:ext uri="{9D8B030D-6E8A-4147-A177-3AD203B41FA5}">
                      <a16:colId xmlns:a16="http://schemas.microsoft.com/office/drawing/2014/main" val="3355362156"/>
                    </a:ext>
                  </a:extLst>
                </a:gridCol>
                <a:gridCol w="1108037">
                  <a:extLst>
                    <a:ext uri="{9D8B030D-6E8A-4147-A177-3AD203B41FA5}">
                      <a16:colId xmlns:a16="http://schemas.microsoft.com/office/drawing/2014/main" val="3784908466"/>
                    </a:ext>
                  </a:extLst>
                </a:gridCol>
                <a:gridCol w="1258645">
                  <a:extLst>
                    <a:ext uri="{9D8B030D-6E8A-4147-A177-3AD203B41FA5}">
                      <a16:colId xmlns:a16="http://schemas.microsoft.com/office/drawing/2014/main" val="418093164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144053917"/>
                    </a:ext>
                  </a:extLst>
                </a:gridCol>
                <a:gridCol w="1553194">
                  <a:extLst>
                    <a:ext uri="{9D8B030D-6E8A-4147-A177-3AD203B41FA5}">
                      <a16:colId xmlns:a16="http://schemas.microsoft.com/office/drawing/2014/main" val="1079961596"/>
                    </a:ext>
                  </a:extLst>
                </a:gridCol>
              </a:tblGrid>
              <a:tr h="475628">
                <a:tc>
                  <a:txBody>
                    <a:bodyPr/>
                    <a:lstStyle/>
                    <a:p>
                      <a:r>
                        <a:rPr lang="ru-RU" sz="1300" b="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Конкурент</a:t>
                      </a:r>
                      <a:endParaRPr lang="en-RU" sz="1300" b="0" dirty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Отслеживание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покупок</a:t>
                      </a:r>
                      <a:endParaRPr lang="en-RU" sz="1300" b="0" dirty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Внешние системы</a:t>
                      </a:r>
                      <a:r>
                        <a:rPr lang="ru-RU" sz="1300" b="0" baseline="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 оплаты</a:t>
                      </a:r>
                      <a:endParaRPr lang="en-RU" sz="1300" b="0" dirty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Отслеживание аренды</a:t>
                      </a:r>
                      <a:endParaRPr lang="en-RU" sz="1300" b="0" dirty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Обслуживание автоматов</a:t>
                      </a:r>
                      <a:endParaRPr lang="en-RU" sz="1300" b="0" dirty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Управление</a:t>
                      </a:r>
                      <a:r>
                        <a:rPr lang="ru-RU" sz="1300" b="0" baseline="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 персоналом</a:t>
                      </a:r>
                      <a:endParaRPr lang="en-RU" sz="1300" b="0" dirty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Организация смены пледов</a:t>
                      </a:r>
                      <a:endParaRPr lang="en-RU" sz="1300" b="0" dirty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Почасовая оплата</a:t>
                      </a:r>
                      <a:endParaRPr lang="en-RU" sz="1300" b="0" dirty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Обслуживание клиентов</a:t>
                      </a:r>
                      <a:endParaRPr lang="en-RU" sz="1300" b="0" dirty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16697"/>
                  </a:ext>
                </a:extLst>
              </a:tr>
              <a:tr h="7083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  <a:ea typeface="+mn-ea"/>
                          <a:cs typeface="+mn-cs"/>
                        </a:rPr>
                        <a:t>OTI Global</a:t>
                      </a:r>
                      <a:endParaRPr lang="en-RU" sz="1300" b="0" kern="1200" dirty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980882"/>
                  </a:ext>
                </a:extLst>
              </a:tr>
              <a:tr h="7083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  <a:ea typeface="+mn-ea"/>
                          <a:cs typeface="+mn-cs"/>
                        </a:rPr>
                        <a:t>Cantaloupe</a:t>
                      </a:r>
                      <a:endParaRPr lang="en-RU" sz="1300" b="0" kern="1200" dirty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854252"/>
                  </a:ext>
                </a:extLst>
              </a:tr>
              <a:tr h="4756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kern="1200" dirty="0" err="1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  <a:ea typeface="+mn-ea"/>
                          <a:cs typeface="+mn-cs"/>
                        </a:rPr>
                        <a:t>Новософт</a:t>
                      </a:r>
                      <a:endParaRPr lang="en-RU" sz="1300" b="0" kern="1200" dirty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957526"/>
                  </a:ext>
                </a:extLst>
              </a:tr>
              <a:tr h="4756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 err="1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  <a:ea typeface="+mn-ea"/>
                          <a:cs typeface="+mn-cs"/>
                        </a:rPr>
                        <a:t>Hubex</a:t>
                      </a:r>
                      <a:endParaRPr lang="en-RU" sz="1300" b="0" kern="1200" dirty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6688465"/>
                  </a:ext>
                </a:extLst>
              </a:tr>
              <a:tr h="4756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 err="1" smtClean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  <a:ea typeface="+mn-ea"/>
                          <a:cs typeface="+mn-cs"/>
                        </a:rPr>
                        <a:t>ZetaSoft</a:t>
                      </a:r>
                      <a:endParaRPr lang="en-RU" sz="1300" b="0" kern="1200" dirty="0" smtClean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4029613"/>
                  </a:ext>
                </a:extLst>
              </a:tr>
            </a:tbl>
          </a:graphicData>
        </a:graphic>
      </p:graphicFrame>
      <p:sp>
        <p:nvSpPr>
          <p:cNvPr id="9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51332" cy="415925"/>
          </a:xfrm>
        </p:spPr>
        <p:txBody>
          <a:bodyPr/>
          <a:lstStyle/>
          <a:p>
            <a:r>
              <a:rPr lang="ru-RU" dirty="0"/>
              <a:t>Факультет социально-экономических и компьютерных наук</a:t>
            </a:r>
            <a:endParaRPr lang="ru-RU" dirty="0"/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274664" cy="408109"/>
          </a:xfrm>
        </p:spPr>
        <p:txBody>
          <a:bodyPr/>
          <a:lstStyle/>
          <a:p>
            <a:r>
              <a:rPr lang="ru-RU" dirty="0"/>
              <a:t>Департамент информационных технологий в бизнесе</a:t>
            </a:r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518809" cy="408109"/>
          </a:xfrm>
        </p:spPr>
        <p:txBody>
          <a:bodyPr/>
          <a:lstStyle/>
          <a:p>
            <a:r>
              <a:rPr lang="ru-RU" dirty="0"/>
              <a:t>Разработка архитектуры и информационных подсистем системы краткосрочной аренды через </a:t>
            </a:r>
            <a:r>
              <a:rPr lang="ru-RU" dirty="0" err="1"/>
              <a:t>вендинговые</a:t>
            </a:r>
            <a:r>
              <a:rPr lang="ru-RU" dirty="0"/>
              <a:t> аппараты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064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7ee3743a9_3_578"/>
          <p:cNvSpPr txBox="1">
            <a:spLocks noGrp="1"/>
          </p:cNvSpPr>
          <p:nvPr>
            <p:ph type="title"/>
          </p:nvPr>
        </p:nvSpPr>
        <p:spPr>
          <a:xfrm>
            <a:off x="585898" y="1447790"/>
            <a:ext cx="5245500" cy="77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HSE Sans" panose="02000000000000000000" pitchFamily="2" charset="0"/>
                <a:ea typeface="+mj-ea"/>
                <a:cs typeface="+mj-cs"/>
              </a:rPr>
              <a:t>Функциональные требования</a:t>
            </a:r>
            <a:endParaRPr lang="ru-RU" dirty="0">
              <a:latin typeface="HSE Sans" panose="02000000000000000000" pitchFamily="2" charset="0"/>
              <a:ea typeface="+mj-ea"/>
              <a:cs typeface="+mj-cs"/>
            </a:endParaRPr>
          </a:p>
        </p:txBody>
      </p:sp>
      <p:sp>
        <p:nvSpPr>
          <p:cNvPr id="334" name="Google Shape;334;g2c7ee3743a9_3_578"/>
          <p:cNvSpPr txBox="1">
            <a:spLocks noGrp="1"/>
          </p:cNvSpPr>
          <p:nvPr>
            <p:ph type="body" idx="1"/>
          </p:nvPr>
        </p:nvSpPr>
        <p:spPr>
          <a:xfrm>
            <a:off x="585897" y="2224790"/>
            <a:ext cx="5245500" cy="3666973"/>
          </a:xfrm>
          <a:prstGeom prst="rect">
            <a:avLst/>
          </a:prstGeom>
        </p:spPr>
        <p:txBody>
          <a:bodyPr spcFirstLastPara="1" wrap="square" lIns="0" tIns="0" rIns="0" bIns="457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latin typeface="HSE Sans" panose="02000000000000000000" pitchFamily="2" charset="0"/>
                <a:ea typeface="+mn-ea"/>
                <a:cs typeface="+mn-cs"/>
              </a:rPr>
              <a:t>Актор</a:t>
            </a: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 “Клиент коммерческого проекта”: 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Местоположение автоматов и пользователя.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Информация о количестве доступных пледов в автоматах на карте.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Информация о пледах, находящихся в аренде пользователем на данный момент.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Возможность аренды пледа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Возможность возврата пледа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Возможность добавления, сохранения банковской карты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</p:txBody>
      </p:sp>
      <p:pic>
        <p:nvPicPr>
          <p:cNvPr id="338" name="Google Shape;338;g2c7ee3743a9_3_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800" y="922350"/>
            <a:ext cx="5920423" cy="57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571" y="502742"/>
            <a:ext cx="8711939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23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c7ee3743a9_0_355"/>
          <p:cNvSpPr txBox="1">
            <a:spLocks noGrp="1"/>
          </p:cNvSpPr>
          <p:nvPr>
            <p:ph type="title"/>
          </p:nvPr>
        </p:nvSpPr>
        <p:spPr>
          <a:xfrm>
            <a:off x="585898" y="1447790"/>
            <a:ext cx="5245500" cy="77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727"/>
              <a:buFont typeface="Arial"/>
              <a:buNone/>
            </a:pPr>
            <a:r>
              <a:rPr lang="ru-RU" dirty="0" smtClean="0">
                <a:latin typeface="HSE Sans" panose="02000000000000000000" pitchFamily="2" charset="0"/>
                <a:ea typeface="+mj-ea"/>
                <a:cs typeface="+mj-cs"/>
              </a:rPr>
              <a:t>Функциональные требования</a:t>
            </a:r>
            <a:endParaRPr lang="ru-RU" dirty="0">
              <a:latin typeface="HSE Sans" panose="02000000000000000000" pitchFamily="2" charset="0"/>
              <a:ea typeface="+mj-ea"/>
              <a:cs typeface="+mj-cs"/>
            </a:endParaRPr>
          </a:p>
        </p:txBody>
      </p:sp>
      <p:sp>
        <p:nvSpPr>
          <p:cNvPr id="345" name="Google Shape;345;g2c7ee3743a9_0_355"/>
          <p:cNvSpPr txBox="1">
            <a:spLocks noGrp="1"/>
          </p:cNvSpPr>
          <p:nvPr>
            <p:ph type="body" idx="1"/>
          </p:nvPr>
        </p:nvSpPr>
        <p:spPr>
          <a:xfrm>
            <a:off x="585897" y="2224790"/>
            <a:ext cx="5245500" cy="3657848"/>
          </a:xfrm>
          <a:prstGeom prst="rect">
            <a:avLst/>
          </a:prstGeom>
        </p:spPr>
        <p:txBody>
          <a:bodyPr spcFirstLastPara="1" wrap="square" lIns="0" tIns="0" rIns="0" bIns="457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latin typeface="HSE Sans" panose="02000000000000000000" pitchFamily="2" charset="0"/>
                <a:ea typeface="+mn-ea"/>
                <a:cs typeface="+mn-cs"/>
              </a:rPr>
              <a:t>Актор</a:t>
            </a: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 “Специалист технического обслуживания автоматов”: 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Отображение номера ячейки автомата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Возможность открытия определенной ячейки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Возможность закрытия определенной ячейки автомата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Возможность изъятия использованных пледов из ячеек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Отметка об отсутствии пледа в ячейке 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Возможность выкладки чистых пледов в автомат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</p:txBody>
      </p:sp>
      <p:pic>
        <p:nvPicPr>
          <p:cNvPr id="349" name="Google Shape;349;g2c7ee3743a9_0_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873" y="1363295"/>
            <a:ext cx="6055802" cy="502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571" y="502742"/>
            <a:ext cx="8711939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28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c7ee3743a9_3_885"/>
          <p:cNvSpPr txBox="1">
            <a:spLocks noGrp="1"/>
          </p:cNvSpPr>
          <p:nvPr>
            <p:ph type="title"/>
          </p:nvPr>
        </p:nvSpPr>
        <p:spPr>
          <a:xfrm>
            <a:off x="585898" y="1447790"/>
            <a:ext cx="5245500" cy="77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727"/>
              <a:buFont typeface="Arial"/>
              <a:buNone/>
            </a:pPr>
            <a:r>
              <a:rPr lang="ru-RU" dirty="0" smtClean="0">
                <a:latin typeface="HSE Sans" panose="02000000000000000000" pitchFamily="2" charset="0"/>
                <a:ea typeface="+mj-ea"/>
                <a:cs typeface="+mj-cs"/>
              </a:rPr>
              <a:t>Функциональные требования</a:t>
            </a:r>
            <a:endParaRPr lang="ru-RU" dirty="0">
              <a:latin typeface="HSE Sans" panose="02000000000000000000" pitchFamily="2" charset="0"/>
              <a:ea typeface="+mj-ea"/>
              <a:cs typeface="+mj-cs"/>
            </a:endParaRPr>
          </a:p>
        </p:txBody>
      </p:sp>
      <p:sp>
        <p:nvSpPr>
          <p:cNvPr id="356" name="Google Shape;356;g2c7ee3743a9_3_885"/>
          <p:cNvSpPr txBox="1">
            <a:spLocks noGrp="1"/>
          </p:cNvSpPr>
          <p:nvPr>
            <p:ph type="body" idx="1"/>
          </p:nvPr>
        </p:nvSpPr>
        <p:spPr>
          <a:xfrm>
            <a:off x="585897" y="2489338"/>
            <a:ext cx="5245500" cy="3393300"/>
          </a:xfrm>
          <a:prstGeom prst="rect">
            <a:avLst/>
          </a:prstGeom>
        </p:spPr>
        <p:txBody>
          <a:bodyPr spcFirstLastPara="1" wrap="square" lIns="0" tIns="0" rIns="0" bIns="457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Функциональные требования </a:t>
            </a:r>
            <a:r>
              <a:rPr lang="ru-RU" sz="1600" dirty="0" err="1">
                <a:latin typeface="HSE Sans" panose="02000000000000000000" pitchFamily="2" charset="0"/>
                <a:ea typeface="+mn-ea"/>
                <a:cs typeface="+mn-cs"/>
              </a:rPr>
              <a:t>акторов</a:t>
            </a: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 “Системный администратор” и “Аналитик”: 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Отображение графика по количеству взятий пледов в аренду 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Отображение графика по количеству возвратов пледов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Char char="●"/>
            </a:pPr>
            <a:r>
              <a:rPr lang="ru-RU" sz="1600" dirty="0">
                <a:latin typeface="HSE Sans" panose="02000000000000000000" pitchFamily="2" charset="0"/>
                <a:ea typeface="+mn-ea"/>
                <a:cs typeface="+mn-cs"/>
              </a:rPr>
              <a:t>Экспорт данных в формате CSV</a:t>
            </a:r>
            <a:endParaRPr sz="1600" dirty="0">
              <a:latin typeface="HSE Sans" panose="02000000000000000000" pitchFamily="2" charset="0"/>
              <a:ea typeface="+mn-ea"/>
              <a:cs typeface="+mn-cs"/>
            </a:endParaRPr>
          </a:p>
        </p:txBody>
      </p:sp>
      <p:pic>
        <p:nvPicPr>
          <p:cNvPr id="360" name="Google Shape;360;g2c7ee3743a9_3_8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3223" y="2224795"/>
            <a:ext cx="4229100" cy="34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571" y="502742"/>
            <a:ext cx="8711939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57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7ee3743a9_3_619"/>
          <p:cNvSpPr txBox="1">
            <a:spLocks noGrp="1"/>
          </p:cNvSpPr>
          <p:nvPr>
            <p:ph type="title"/>
          </p:nvPr>
        </p:nvSpPr>
        <p:spPr>
          <a:xfrm>
            <a:off x="515950" y="1410510"/>
            <a:ext cx="110580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dirty="0" smtClean="0">
                <a:latin typeface="HSE Sans" panose="02000000000000000000" pitchFamily="2" charset="0"/>
                <a:ea typeface="+mj-ea"/>
                <a:cs typeface="+mj-cs"/>
              </a:rPr>
              <a:t>Нефункциональные требования</a:t>
            </a:r>
            <a:endParaRPr lang="ru-RU" dirty="0">
              <a:latin typeface="HSE Sans" panose="02000000000000000000" pitchFamily="2" charset="0"/>
              <a:ea typeface="+mj-ea"/>
              <a:cs typeface="+mj-cs"/>
            </a:endParaRPr>
          </a:p>
        </p:txBody>
      </p:sp>
      <p:sp>
        <p:nvSpPr>
          <p:cNvPr id="369" name="Google Shape;369;g2c7ee3743a9_3_619"/>
          <p:cNvSpPr txBox="1"/>
          <p:nvPr/>
        </p:nvSpPr>
        <p:spPr>
          <a:xfrm>
            <a:off x="445325" y="2189225"/>
            <a:ext cx="355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</a:rPr>
              <a:t>Требования к надежности</a:t>
            </a:r>
            <a:endParaRPr sz="1600" dirty="0">
              <a:solidFill>
                <a:schemeClr val="dk1"/>
              </a:solidFill>
              <a:latin typeface="HSE Sans" panose="02000000000000000000"/>
            </a:endParaRPr>
          </a:p>
        </p:txBody>
      </p:sp>
      <p:sp>
        <p:nvSpPr>
          <p:cNvPr id="370" name="Google Shape;370;g2c7ee3743a9_3_619"/>
          <p:cNvSpPr txBox="1"/>
          <p:nvPr/>
        </p:nvSpPr>
        <p:spPr>
          <a:xfrm>
            <a:off x="6579250" y="2189225"/>
            <a:ext cx="399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</a:rPr>
              <a:t>Условия эксплуатации</a:t>
            </a:r>
            <a:endParaRPr sz="1600" dirty="0">
              <a:solidFill>
                <a:schemeClr val="dk1"/>
              </a:solidFill>
              <a:latin typeface="HSE Sans" panose="02000000000000000000"/>
            </a:endParaRPr>
          </a:p>
        </p:txBody>
      </p:sp>
      <p:sp>
        <p:nvSpPr>
          <p:cNvPr id="371" name="Google Shape;371;g2c7ee3743a9_3_619"/>
          <p:cNvSpPr txBox="1"/>
          <p:nvPr/>
        </p:nvSpPr>
        <p:spPr>
          <a:xfrm>
            <a:off x="445325" y="2767275"/>
            <a:ext cx="4858500" cy="297001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u-RU" sz="1300" dirty="0">
                <a:solidFill>
                  <a:schemeClr val="dk1"/>
                </a:solidFill>
              </a:rPr>
              <a:t>Система должна обеспечивать бесперебойное функционирование в период с 8:00 до 24:00</a:t>
            </a:r>
            <a:endParaRPr sz="1300" dirty="0">
              <a:solidFill>
                <a:schemeClr val="dk1"/>
              </a:solidFill>
              <a:latin typeface="HSE Sans" panose="02000000000000000000"/>
            </a:endParaRPr>
          </a:p>
          <a:p>
            <a:pPr marL="457200" lvl="0" indent="-3111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u-RU" sz="1300" dirty="0">
                <a:solidFill>
                  <a:schemeClr val="dk1"/>
                </a:solidFill>
              </a:rPr>
              <a:t>При сбоях система не должна терять данные о взятых пледах, проводимых денежных и иных операций.</a:t>
            </a:r>
            <a:endParaRPr sz="1300" dirty="0">
              <a:solidFill>
                <a:schemeClr val="dk1"/>
              </a:solidFill>
              <a:latin typeface="HSE Sans" panose="02000000000000000000"/>
            </a:endParaRPr>
          </a:p>
          <a:p>
            <a:pPr marL="457200" lvl="0" indent="-3111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u-RU" sz="1300" dirty="0">
                <a:solidFill>
                  <a:schemeClr val="dk1"/>
                </a:solidFill>
              </a:rPr>
              <a:t>Задержка ответа системы на запросы пользователей не должна превышать 3 секунд.</a:t>
            </a:r>
            <a:endParaRPr sz="1300" dirty="0">
              <a:solidFill>
                <a:schemeClr val="dk1"/>
              </a:solidFill>
              <a:latin typeface="HSE Sans" panose="02000000000000000000"/>
            </a:endParaRPr>
          </a:p>
          <a:p>
            <a:pPr marL="457200" lvl="0" indent="-3111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u-RU" sz="1300" dirty="0">
                <a:solidFill>
                  <a:schemeClr val="dk1"/>
                </a:solidFill>
              </a:rPr>
              <a:t>Система должна гарантировать конфиденциальность персональных данных в соответствии с законодательством РФ в сфере банковских операций.</a:t>
            </a:r>
            <a:endParaRPr sz="1300" dirty="0">
              <a:solidFill>
                <a:schemeClr val="dk1"/>
              </a:solidFill>
              <a:latin typeface="HSE Sans" panose="02000000000000000000"/>
            </a:endParaRPr>
          </a:p>
          <a:p>
            <a:pPr marL="457200" lvl="0" indent="-31115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Char char="●"/>
            </a:pPr>
            <a:r>
              <a:rPr lang="ru-RU" sz="1300" dirty="0">
                <a:solidFill>
                  <a:schemeClr val="dk1"/>
                </a:solidFill>
              </a:rPr>
              <a:t>Система должна обеспечивать защиту от неавторизованного доступа (подразумевается, что если возможность доступа не указана, то она отсутствует)</a:t>
            </a:r>
            <a:endParaRPr sz="1300" dirty="0">
              <a:solidFill>
                <a:schemeClr val="dk1"/>
              </a:solidFill>
              <a:latin typeface="HSE Sans" panose="02000000000000000000"/>
            </a:endParaRPr>
          </a:p>
        </p:txBody>
      </p:sp>
      <p:sp>
        <p:nvSpPr>
          <p:cNvPr id="372" name="Google Shape;372;g2c7ee3743a9_3_619"/>
          <p:cNvSpPr txBox="1"/>
          <p:nvPr/>
        </p:nvSpPr>
        <p:spPr>
          <a:xfrm>
            <a:off x="6416350" y="2767275"/>
            <a:ext cx="4154700" cy="1938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u-RU" sz="1300" dirty="0">
                <a:solidFill>
                  <a:schemeClr val="dk1"/>
                </a:solidFill>
              </a:rPr>
              <a:t>Система должна обеспечивать возможность эксплуатации персоналом технического обслуживания, не имеющим профильного технического образования. Для обучения персонала пользованием системой должно быть создано руководство </a:t>
            </a:r>
            <a:endParaRPr sz="1300" dirty="0">
              <a:solidFill>
                <a:schemeClr val="dk1"/>
              </a:solidFill>
              <a:latin typeface="HSE Sans" panose="02000000000000000000"/>
            </a:endParaRPr>
          </a:p>
          <a:p>
            <a:pPr marL="457200" lvl="0" indent="-31115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Char char="●"/>
            </a:pPr>
            <a:r>
              <a:rPr lang="ru-RU" sz="1300" dirty="0">
                <a:solidFill>
                  <a:schemeClr val="dk1"/>
                </a:solidFill>
              </a:rPr>
              <a:t>Система не должна ограничивать количество персонала технического обслуживания.</a:t>
            </a:r>
            <a:endParaRPr sz="1300" dirty="0">
              <a:solidFill>
                <a:schemeClr val="dk1"/>
              </a:solidFill>
              <a:latin typeface="HSE Sans" panose="0200000000000000000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71" y="502742"/>
            <a:ext cx="8711939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60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>
            <a:latin typeface="HSE Sans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3DAF31-D8A6-49A0-9A5D-8B2EA5B1C511}">
  <ds:schemaRefs>
    <ds:schemaRef ds:uri="http://purl.org/dc/elements/1.1/"/>
    <ds:schemaRef ds:uri="http://schemas.microsoft.com/office/2006/metadata/properties"/>
    <ds:schemaRef ds:uri="http://purl.org/dc/terms/"/>
    <ds:schemaRef ds:uri="9875bd71-cde8-496c-a136-433f55d5e6d0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e96afe77-3acb-4328-97fc-408e1bde3ecd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2461</Words>
  <Application>Microsoft Office PowerPoint</Application>
  <PresentationFormat>Широкоэкранный</PresentationFormat>
  <Paragraphs>408</Paragraphs>
  <Slides>45</Slides>
  <Notes>22</Notes>
  <HiddenSlides>15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HSE Sans</vt:lpstr>
      <vt:lpstr>PT Serif</vt:lpstr>
      <vt:lpstr>Times New Roman</vt:lpstr>
      <vt:lpstr>Office Theme</vt:lpstr>
      <vt:lpstr>РАЗРАБОТКА АРХИТЕКТУРЫ И ИНФОРМАЦИОННЫХ ПОДСИСТЕМ СИСТЕМЫ КРАТКОСРОЧНОЙ АРЕНДЫ ЧЕРЕЗ ВЕНДИНГОВЫЕ АППАРАТЫ</vt:lpstr>
      <vt:lpstr>Рост экономики шеринга и вендинга</vt:lpstr>
      <vt:lpstr>Идея бизнеса, создание стартапа </vt:lpstr>
      <vt:lpstr>Экономическое обоснование</vt:lpstr>
      <vt:lpstr>Презентация PowerPoint</vt:lpstr>
      <vt:lpstr>Функциональные требования</vt:lpstr>
      <vt:lpstr>Функциональные требования</vt:lpstr>
      <vt:lpstr>Функциональные требования</vt:lpstr>
      <vt:lpstr>Нефункциональные требования</vt:lpstr>
      <vt:lpstr>Общая архитектура решения</vt:lpstr>
      <vt:lpstr>Архитектура ядра системы</vt:lpstr>
      <vt:lpstr>Архитектура микросервиса «Пользовательский интерфейс»</vt:lpstr>
      <vt:lpstr>Архитектура сервиса аутентификации</vt:lpstr>
      <vt:lpstr>Архитектура банковского сервиса</vt:lpstr>
      <vt:lpstr>Архитектура сервиса технического обслуживания</vt:lpstr>
      <vt:lpstr>Архитектура сервиса управления автоматами</vt:lpstr>
      <vt:lpstr>Компоненты реализуемые в рамках данной работы</vt:lpstr>
      <vt:lpstr>Проектирование компонентов контейнера «Интерфейс системы»</vt:lpstr>
      <vt:lpstr>Модель компонентов контейнера «API Server» Сервиса аутентификаци</vt:lpstr>
      <vt:lpstr>Модель компонентов контейнера «API Server» Сервиса управления автоматами</vt:lpstr>
      <vt:lpstr>Модель компонентов контейнера «Служба управления автоматом» Сервиса аутентификации</vt:lpstr>
      <vt:lpstr>Проектирование баз данных</vt:lpstr>
      <vt:lpstr>Программные решения</vt:lpstr>
      <vt:lpstr>Разработка системы. Интерфейс пользователя</vt:lpstr>
      <vt:lpstr>Разработка системы. Сервис аутентификации</vt:lpstr>
      <vt:lpstr>Разработка системы. Сервис управления автоматами</vt:lpstr>
      <vt:lpstr>Тестирование системы</vt:lpstr>
      <vt:lpstr>Презентация PowerPoint</vt:lpstr>
      <vt:lpstr>Заключение</vt:lpstr>
      <vt:lpstr>РАЗРАБОТКА АРХИТЕКТУРЫ И ИНФОРМАЦИОННЫХ ПОДСИСТЕМ СИСТЕМЫ КРАТКОСРОЧНОЙ АРЕНДЫ ЧЕРЕЗ ВЕНДИНГОВЫЕ АППАРАТЫ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Николай Перминов</cp:lastModifiedBy>
  <cp:revision>44</cp:revision>
  <cp:lastPrinted>2021-11-11T13:08:42Z</cp:lastPrinted>
  <dcterms:created xsi:type="dcterms:W3CDTF">2021-11-11T08:52:47Z</dcterms:created>
  <dcterms:modified xsi:type="dcterms:W3CDTF">2024-05-16T00:55:26Z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